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8" r:id="rId11"/>
    <p:sldId id="267" r:id="rId12"/>
    <p:sldId id="263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6F5B-5FF3-436B-9DC0-7B4BB5BF36A3}" type="datetimeFigureOut">
              <a:rPr lang="pt-PT" smtClean="0"/>
              <a:t>18/06/2024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93680-FE5F-49E5-BD39-568CF9733CF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718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680-FE5F-49E5-BD39-568CF9733CF1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226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4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5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8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0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6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1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1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2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7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96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6CB740-B128-4157-F181-670C36B5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3" y="640081"/>
            <a:ext cx="4173793" cy="2788920"/>
          </a:xfrm>
        </p:spPr>
        <p:txBody>
          <a:bodyPr>
            <a:normAutofit/>
          </a:bodyPr>
          <a:lstStyle/>
          <a:p>
            <a:br>
              <a:rPr lang="pt-PT" sz="3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pt-PT" sz="3000" dirty="0">
                <a:solidFill>
                  <a:srgbClr val="FFFFFF"/>
                </a:solidFill>
                <a:latin typeface="Arial Black" panose="020B0A04020102020204" pitchFamily="34" charset="0"/>
              </a:rPr>
              <a:t>“VAMOS SALVAR O</a:t>
            </a:r>
            <a:br>
              <a:rPr lang="pt-PT" sz="3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pt-PT" sz="3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pt-PT" sz="3000" dirty="0">
                <a:solidFill>
                  <a:srgbClr val="FFFFFF"/>
                </a:solidFill>
                <a:latin typeface="Arial Black" panose="020B0A04020102020204" pitchFamily="34" charset="0"/>
              </a:rPr>
              <a:t> PLANETA TERRA”</a:t>
            </a:r>
            <a:br>
              <a:rPr lang="pt-PT" sz="3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pt-PT" sz="3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pt-PT" sz="3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8E34C1-FDD1-E7C9-1070-5D4C88173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pPr algn="ctr"/>
            <a:r>
              <a:rPr lang="pt-PT" sz="1800" b="1" dirty="0">
                <a:solidFill>
                  <a:srgbClr val="FFFFFF"/>
                </a:solidFill>
              </a:rPr>
              <a:t>Agrupamento de Escolas de Cuba</a:t>
            </a:r>
          </a:p>
          <a:p>
            <a:pPr algn="ctr"/>
            <a:r>
              <a:rPr lang="pt-PT" sz="1800" b="1" dirty="0" err="1">
                <a:solidFill>
                  <a:srgbClr val="FFFFFF"/>
                </a:solidFill>
              </a:rPr>
              <a:t>Make</a:t>
            </a:r>
            <a:r>
              <a:rPr lang="pt-PT" sz="1800" b="1" dirty="0">
                <a:solidFill>
                  <a:srgbClr val="FFFFFF"/>
                </a:solidFill>
              </a:rPr>
              <a:t> </a:t>
            </a:r>
            <a:r>
              <a:rPr lang="pt-PT" sz="1800" b="1" dirty="0" err="1">
                <a:solidFill>
                  <a:srgbClr val="FFFFFF"/>
                </a:solidFill>
              </a:rPr>
              <a:t>it</a:t>
            </a:r>
            <a:r>
              <a:rPr lang="pt-PT" sz="1800" b="1" dirty="0">
                <a:solidFill>
                  <a:srgbClr val="FFFFFF"/>
                </a:solidFill>
              </a:rPr>
              <a:t> </a:t>
            </a:r>
            <a:r>
              <a:rPr lang="pt-PT" sz="1800" b="1" dirty="0" err="1">
                <a:solidFill>
                  <a:srgbClr val="FFFFFF"/>
                </a:solidFill>
              </a:rPr>
              <a:t>Better</a:t>
            </a:r>
            <a:endParaRPr lang="pt-PT" sz="1800" b="1" dirty="0">
              <a:solidFill>
                <a:srgbClr val="FFFFFF"/>
              </a:solidFill>
            </a:endParaRPr>
          </a:p>
          <a:p>
            <a:pPr algn="ctr"/>
            <a:r>
              <a:rPr lang="pt-PT" sz="1800" b="1" dirty="0">
                <a:solidFill>
                  <a:srgbClr val="FFFFFF"/>
                </a:solidFill>
              </a:rPr>
              <a:t>2023/2024</a:t>
            </a:r>
          </a:p>
          <a:p>
            <a:endParaRPr lang="pt-PT" sz="1800" b="1" dirty="0">
              <a:solidFill>
                <a:srgbClr val="FFFFFF"/>
              </a:solidFill>
            </a:endParaRPr>
          </a:p>
        </p:txBody>
      </p:sp>
      <p:cxnSp>
        <p:nvCxnSpPr>
          <p:cNvPr id="108" name="Straight Connector 98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Uma pessoa a segurar num globo">
            <a:extLst>
              <a:ext uri="{FF2B5EF4-FFF2-40B4-BE49-F238E27FC236}">
                <a16:creationId xmlns:a16="http://schemas.microsoft.com/office/drawing/2014/main" id="{D5314283-590C-7324-C8C0-5D9D57529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4" r="17052"/>
          <a:stretch/>
        </p:blipFill>
        <p:spPr>
          <a:xfrm>
            <a:off x="4635094" y="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4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03FA9E-FDEE-178E-27EA-FE642599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595748"/>
            <a:ext cx="2994815" cy="1666501"/>
          </a:xfrm>
        </p:spPr>
        <p:txBody>
          <a:bodyPr>
            <a:normAutofit/>
          </a:bodyPr>
          <a:lstStyle/>
          <a:p>
            <a:r>
              <a:rPr lang="pt-PT" sz="4000" dirty="0">
                <a:solidFill>
                  <a:schemeClr val="tx1"/>
                </a:solidFill>
              </a:rPr>
              <a:t>Trabalho Final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texto, Quadro de afixação, desenhos de criança, Produto em papel&#10;&#10;Descrição gerada automaticamente">
            <a:extLst>
              <a:ext uri="{FF2B5EF4-FFF2-40B4-BE49-F238E27FC236}">
                <a16:creationId xmlns:a16="http://schemas.microsoft.com/office/drawing/2014/main" id="{5738ACE4-3C03-8457-254C-7798B397E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9"/>
          <a:stretch/>
        </p:blipFill>
        <p:spPr>
          <a:xfrm>
            <a:off x="4059922" y="678429"/>
            <a:ext cx="3583439" cy="5406228"/>
          </a:xfrm>
          <a:prstGeom prst="rect">
            <a:avLst/>
          </a:prstGeom>
        </p:spPr>
      </p:pic>
      <p:pic>
        <p:nvPicPr>
          <p:cNvPr id="7" name="Imagem 6" descr="Uma imagem com bolo de aniversário, brinquedo, desenho, desenhos de criança&#10;&#10;Descrição gerada automaticamente">
            <a:extLst>
              <a:ext uri="{FF2B5EF4-FFF2-40B4-BE49-F238E27FC236}">
                <a16:creationId xmlns:a16="http://schemas.microsoft.com/office/drawing/2014/main" id="{601943F5-DD07-BE84-411E-792F41248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94" y="1043084"/>
            <a:ext cx="3583439" cy="47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5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F928EA-5E2A-A0F2-7F0A-97D0BC38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11" y="2463622"/>
            <a:ext cx="2994815" cy="1666501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tx1"/>
                </a:solidFill>
              </a:rPr>
              <a:t>Trabalho Final</a:t>
            </a:r>
          </a:p>
        </p:txBody>
      </p: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Uma imagem com texto, Quadro de afixação, desenhos de criança, Produto em papel&#10;&#10;Descrição gerada automaticamente">
            <a:extLst>
              <a:ext uri="{FF2B5EF4-FFF2-40B4-BE49-F238E27FC236}">
                <a16:creationId xmlns:a16="http://schemas.microsoft.com/office/drawing/2014/main" id="{9FAA4561-5F68-F861-E381-3B8A2FFFA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59922" y="741421"/>
            <a:ext cx="3583439" cy="5375158"/>
          </a:xfrm>
          <a:prstGeom prst="rect">
            <a:avLst/>
          </a:prstGeom>
        </p:spPr>
      </p:pic>
      <p:pic>
        <p:nvPicPr>
          <p:cNvPr id="11" name="Marcador de Posição de Conteúdo 10" descr="Uma imagem com bolo de aniversário, desenhos de criança, brinquedo, Quebra-cabeças&#10;&#10;Descrição gerada automaticamente">
            <a:extLst>
              <a:ext uri="{FF2B5EF4-FFF2-40B4-BE49-F238E27FC236}">
                <a16:creationId xmlns:a16="http://schemas.microsoft.com/office/drawing/2014/main" id="{D64A85F0-54E1-E30C-0F2E-C75E9928F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94" y="1043084"/>
            <a:ext cx="3583439" cy="47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cxnSp>
        <p:nvCxnSpPr>
          <p:cNvPr id="49" name="Straight Connector 5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1E465C-B5E5-1629-9C23-A1576865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Trabalho Final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E122AA7-DF9F-5418-C1BA-8DB30D8A3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14" y="3812134"/>
            <a:ext cx="3659246" cy="23498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cap="all" spc="200">
                <a:solidFill>
                  <a:srgbClr val="FFFFFF"/>
                </a:solidFill>
              </a:rPr>
              <a:t>No final, os trabalhos foram colocados numa exposição  de Cidadania, na biblioteca escolar.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Uma imagem com interior, mesa, texto, mobília&#10;&#10;Descrição gerada automaticamente">
            <a:extLst>
              <a:ext uri="{FF2B5EF4-FFF2-40B4-BE49-F238E27FC236}">
                <a16:creationId xmlns:a16="http://schemas.microsoft.com/office/drawing/2014/main" id="{11400B01-2C5A-DD89-F891-B2D8AC4F5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r="1" b="8607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57D948-031D-F9F3-1BDD-26A26DC0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470463"/>
          </a:xfrm>
        </p:spPr>
        <p:txBody>
          <a:bodyPr anchor="ctr">
            <a:normAutofit/>
          </a:bodyPr>
          <a:lstStyle/>
          <a:p>
            <a:r>
              <a:rPr lang="pt-PT" sz="3600" dirty="0"/>
              <a:t>Objetivos: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18260D-66F7-25C5-7E6F-688F9052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565" y="643466"/>
            <a:ext cx="6818427" cy="5470462"/>
          </a:xfrm>
        </p:spPr>
        <p:txBody>
          <a:bodyPr anchor="ctr">
            <a:normAutofit/>
          </a:bodyPr>
          <a:lstStyle/>
          <a:p>
            <a:r>
              <a:rPr lang="pt-PT" dirty="0"/>
              <a:t>- despertar uma atitude cívica pró-ativa;</a:t>
            </a:r>
          </a:p>
          <a:p>
            <a:r>
              <a:rPr lang="pt-PT" dirty="0"/>
              <a:t>- mobilizar a criatividade;</a:t>
            </a:r>
          </a:p>
          <a:p>
            <a:r>
              <a:rPr lang="pt-PT" dirty="0"/>
              <a:t>- promover a colaboração entre pares;</a:t>
            </a:r>
          </a:p>
          <a:p>
            <a:r>
              <a:rPr lang="pt-PT" dirty="0"/>
              <a:t>- incentivar um espirito de competição saudável;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256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B61A05-0B96-D39F-609D-CB331D93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470463"/>
          </a:xfrm>
        </p:spPr>
        <p:txBody>
          <a:bodyPr anchor="ctr">
            <a:normAutofit/>
          </a:bodyPr>
          <a:lstStyle/>
          <a:p>
            <a:r>
              <a:rPr lang="pt-PT" sz="3600"/>
              <a:t>Avaliação da Atividade (alunos):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A5E27A2-1569-E15E-E66B-20FE85ED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565" y="643466"/>
            <a:ext cx="6818427" cy="5470462"/>
          </a:xfrm>
        </p:spPr>
        <p:txBody>
          <a:bodyPr anchor="ctr">
            <a:normAutofit/>
          </a:bodyPr>
          <a:lstStyle/>
          <a:p>
            <a:r>
              <a:rPr lang="pt-PT" dirty="0"/>
              <a:t>- todos participamos;</a:t>
            </a:r>
          </a:p>
          <a:p>
            <a:r>
              <a:rPr lang="pt-PT" dirty="0"/>
              <a:t>- gostamos de realizar as atividades;</a:t>
            </a:r>
          </a:p>
          <a:p>
            <a:r>
              <a:rPr lang="pt-PT" dirty="0"/>
              <a:t>- aulas diferentes com muitas aprendizagens;</a:t>
            </a:r>
          </a:p>
          <a:p>
            <a:pPr marL="0" indent="0">
              <a:buNone/>
            </a:pPr>
            <a:r>
              <a:rPr lang="pt-PT" dirty="0"/>
              <a:t> - tivemos muito apoio da Sónia e das professoras;</a:t>
            </a:r>
          </a:p>
          <a:p>
            <a:pPr>
              <a:buFontTx/>
              <a:buChar char="-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095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8E1A14-AB6E-48D0-7B04-4E7E4DCB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470463"/>
          </a:xfrm>
        </p:spPr>
        <p:txBody>
          <a:bodyPr anchor="ctr">
            <a:normAutofit/>
          </a:bodyPr>
          <a:lstStyle/>
          <a:p>
            <a:r>
              <a:rPr lang="pt-PT" sz="3600"/>
              <a:t>Trabalho realizado: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C0A141D-678D-F80A-64ED-849DF2DA4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565" y="643466"/>
            <a:ext cx="6818427" cy="5470462"/>
          </a:xfrm>
        </p:spPr>
        <p:txBody>
          <a:bodyPr anchor="ctr">
            <a:normAutofit/>
          </a:bodyPr>
          <a:lstStyle/>
          <a:p>
            <a:r>
              <a:rPr lang="pt-PT" dirty="0"/>
              <a:t>Alunos da turma do 1º/2ºC da Escola Básica de Cuba- Agrupamento de Escolas de  Cuba</a:t>
            </a:r>
          </a:p>
        </p:txBody>
      </p:sp>
    </p:spTree>
    <p:extLst>
      <p:ext uri="{BB962C8B-B14F-4D97-AF65-F5344CB8AC3E}">
        <p14:creationId xmlns:p14="http://schemas.microsoft.com/office/powerpoint/2010/main" val="4291963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FAB10E-DD7F-638C-655B-42F8529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t-PT" sz="4000" b="1">
                <a:solidFill>
                  <a:srgbClr val="FFFFFF"/>
                </a:solidFill>
              </a:rPr>
              <a:t>Descrição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8BD61C-684C-72F2-FF20-C4AEDDF8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6224"/>
            <a:ext cx="6618017" cy="334274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A elaboração deste trabalho partiu por se  questionar os alunos da turma, se faziam reciclagem em casa e se usavam os contentores do lixo , o amarelo, azul e verde, para a  separação dos materiais. </a:t>
            </a:r>
          </a:p>
          <a:p>
            <a:pPr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Registamos no quadro e após a contagem do mais votado, concluímos que o plástico e o cartão eram os mais usados em casa.</a:t>
            </a:r>
          </a:p>
          <a:p>
            <a:pPr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Houve momentos de reflexão, sobre a importância de</a:t>
            </a:r>
          </a:p>
          <a:p>
            <a:pPr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fazer reciclagem e se o nosso planeta estará contente</a:t>
            </a:r>
          </a:p>
          <a:p>
            <a:pPr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com as pessoas que não o fazem.</a:t>
            </a:r>
          </a:p>
          <a:p>
            <a:pPr>
              <a:lnSpc>
                <a:spcPct val="110000"/>
              </a:lnSpc>
            </a:pPr>
            <a:endParaRPr lang="pt-PT" sz="15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pt-PT" sz="15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pt-PT" sz="15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t-PT" sz="15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t-PT" sz="15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t-PT" sz="15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t-PT" sz="1500" dirty="0">
              <a:solidFill>
                <a:srgbClr val="FFFFFF"/>
              </a:solidFill>
            </a:endParaRPr>
          </a:p>
        </p:txBody>
      </p:sp>
      <p:pic>
        <p:nvPicPr>
          <p:cNvPr id="5" name="Imagem 4" descr="Uma imagem com texto, escrita à mão, quadro branco, quadro preto&#10;&#10;Descrição gerada automaticamente">
            <a:extLst>
              <a:ext uri="{FF2B5EF4-FFF2-40B4-BE49-F238E27FC236}">
                <a16:creationId xmlns:a16="http://schemas.microsoft.com/office/drawing/2014/main" id="{8C65BD16-7F4D-5CD5-0A3C-8255B81E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23853" r="51161" b="47778"/>
          <a:stretch/>
        </p:blipFill>
        <p:spPr>
          <a:xfrm>
            <a:off x="7221009" y="2353592"/>
            <a:ext cx="3921814" cy="18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45F6C4-57C0-6F9E-E8E1-DCE19102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FFFFFF"/>
                </a:solidFill>
              </a:rPr>
              <a:t>Descrição</a:t>
            </a:r>
            <a:endParaRPr lang="pt-PT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35F5BAE-06B5-541D-9035-9A1CEC298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2546224"/>
            <a:ext cx="4291781" cy="379494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pt-PT" sz="1900" dirty="0">
                <a:solidFill>
                  <a:srgbClr val="FFFFFF"/>
                </a:solidFill>
              </a:rPr>
              <a:t>Após a reflexão das consequências do lixo no ambiente e de realizar um trabalho com alguns desses materiais. Houve sugestões de se elaborar um só planeta, outras de se realizar dois planetas, um triste e um feliz.</a:t>
            </a:r>
          </a:p>
          <a:p>
            <a:pPr algn="just">
              <a:lnSpc>
                <a:spcPct val="110000"/>
              </a:lnSpc>
            </a:pPr>
            <a:r>
              <a:rPr lang="pt-PT" sz="1900" dirty="0">
                <a:solidFill>
                  <a:srgbClr val="FFFFFF"/>
                </a:solidFill>
              </a:rPr>
              <a:t>Os alunos entraram em consenso e como trabalho final, uma maquete com  dois planetas, um triste, em que teria lixo e um alegre como se desejaria que fosse.</a:t>
            </a:r>
          </a:p>
          <a:p>
            <a:pPr algn="just">
              <a:lnSpc>
                <a:spcPct val="110000"/>
              </a:lnSpc>
            </a:pPr>
            <a:r>
              <a:rPr lang="pt-PT" sz="1900" dirty="0">
                <a:solidFill>
                  <a:srgbClr val="FFFFFF"/>
                </a:solidFill>
              </a:rPr>
              <a:t>Questionou-se o que se poderia colocar nessa maquete. Em conjunto, foi sugerido  um lago, com uma paisagem/zona de piquenique. Passou-se ao desenho numa folha de papel.</a:t>
            </a:r>
          </a:p>
          <a:p>
            <a:pPr>
              <a:lnSpc>
                <a:spcPct val="110000"/>
              </a:lnSpc>
            </a:pPr>
            <a:r>
              <a:rPr lang="pt-PT" sz="11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Imagem 4" descr="Uma imagem com desenhos de criança, pessoa, Aprender, vestuário&#10;&#10;Descrição gerada automaticamente">
            <a:extLst>
              <a:ext uri="{FF2B5EF4-FFF2-40B4-BE49-F238E27FC236}">
                <a16:creationId xmlns:a16="http://schemas.microsoft.com/office/drawing/2014/main" id="{47CDF9A7-562A-8216-B64A-2BA730F06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r="8483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4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3F2119-8B00-E63F-0978-6790841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2994815" cy="1666501"/>
          </a:xfrm>
        </p:spPr>
        <p:txBody>
          <a:bodyPr>
            <a:normAutofit/>
          </a:bodyPr>
          <a:lstStyle/>
          <a:p>
            <a:r>
              <a:rPr lang="pt-PT" sz="4000" b="1">
                <a:solidFill>
                  <a:schemeClr val="tx1"/>
                </a:solidFill>
              </a:rPr>
              <a:t>Descrição</a:t>
            </a:r>
            <a:endParaRPr lang="pt-PT" sz="4000" dirty="0">
              <a:solidFill>
                <a:schemeClr val="tx1"/>
              </a:solidFill>
            </a:endParaRPr>
          </a:p>
        </p:txBody>
      </p:sp>
      <p:cxnSp>
        <p:nvCxnSpPr>
          <p:cNvPr id="4108" name="Straight Connector 410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Cara humana, interior, mobília, pessoa&#10;&#10;Descrição gerada automaticamente">
            <a:extLst>
              <a:ext uri="{FF2B5EF4-FFF2-40B4-BE49-F238E27FC236}">
                <a16:creationId xmlns:a16="http://schemas.microsoft.com/office/drawing/2014/main" id="{55055E4E-487A-68AD-C335-6A016DE22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8467" b="1"/>
          <a:stretch/>
        </p:blipFill>
        <p:spPr>
          <a:xfrm>
            <a:off x="4059920" y="1"/>
            <a:ext cx="4016408" cy="3401058"/>
          </a:xfrm>
          <a:prstGeom prst="rect">
            <a:avLst/>
          </a:prstGeom>
        </p:spPr>
      </p:pic>
      <p:pic>
        <p:nvPicPr>
          <p:cNvPr id="9" name="Marcador de Posição de Conteúdo 8" descr="Foram Uma imagem com vestuário, Cara humana, interior, pessoa">
            <a:extLst>
              <a:ext uri="{FF2B5EF4-FFF2-40B4-BE49-F238E27FC236}">
                <a16:creationId xmlns:a16="http://schemas.microsoft.com/office/drawing/2014/main" id="{6F0E6052-1FC8-B89A-2F54-568E5E6D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r="505" b="4"/>
          <a:stretch/>
        </p:blipFill>
        <p:spPr>
          <a:xfrm>
            <a:off x="8175592" y="-1"/>
            <a:ext cx="4016408" cy="3383280"/>
          </a:xfrm>
          <a:prstGeom prst="rect">
            <a:avLst/>
          </a:prstGeom>
        </p:spPr>
      </p:pic>
      <p:pic>
        <p:nvPicPr>
          <p:cNvPr id="12" name="Imagem 11" descr="Uma imagem com vestuário, interior, Cara humana, pessoa&#10;&#10;Descrição gerada automaticamente">
            <a:extLst>
              <a:ext uri="{FF2B5EF4-FFF2-40B4-BE49-F238E27FC236}">
                <a16:creationId xmlns:a16="http://schemas.microsoft.com/office/drawing/2014/main" id="{DFB034AE-4FF3-F644-699A-382893510D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10456" b="4"/>
          <a:stretch/>
        </p:blipFill>
        <p:spPr>
          <a:xfrm>
            <a:off x="4059924" y="3474720"/>
            <a:ext cx="4021571" cy="3383280"/>
          </a:xfrm>
          <a:prstGeom prst="rect">
            <a:avLst/>
          </a:prstGeom>
        </p:spPr>
      </p:pic>
      <p:pic>
        <p:nvPicPr>
          <p:cNvPr id="4098" name="Picture 2" descr="Pré-visualização da imagem">
            <a:extLst>
              <a:ext uri="{FF2B5EF4-FFF2-40B4-BE49-F238E27FC236}">
                <a16:creationId xmlns:a16="http://schemas.microsoft.com/office/drawing/2014/main" id="{252B3AAC-64A8-327C-43DB-96C2B695D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4" b="4"/>
          <a:stretch/>
        </p:blipFill>
        <p:spPr bwMode="auto">
          <a:xfrm>
            <a:off x="8170428" y="3474720"/>
            <a:ext cx="402157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43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0CF77-36BC-6DD2-7892-B9C96F2C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162874"/>
            <a:ext cx="3796759" cy="1666501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>
                <a:solidFill>
                  <a:srgbClr val="FFFFFF"/>
                </a:solidFill>
              </a:rPr>
              <a:t>Produção do trabalho final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D372B6B-6072-7FC4-8AE5-BC4F23FC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2183336"/>
            <a:ext cx="3796758" cy="454192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t-PT" b="1" u="sng" dirty="0">
                <a:solidFill>
                  <a:srgbClr val="FFFFFF"/>
                </a:solidFill>
              </a:rPr>
              <a:t>Materiais: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 cartão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 balões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 cola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 jornais/revistas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 tintas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 pincéis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 rolhas de cortiça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-areia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FFFFFF"/>
                </a:solidFill>
              </a:rPr>
              <a:t>-pedrinhas,…..</a:t>
            </a:r>
          </a:p>
        </p:txBody>
      </p:sp>
      <p:pic>
        <p:nvPicPr>
          <p:cNvPr id="6" name="Picture 4" descr="Colorido revistas">
            <a:extLst>
              <a:ext uri="{FF2B5EF4-FFF2-40B4-BE49-F238E27FC236}">
                <a16:creationId xmlns:a16="http://schemas.microsoft.com/office/drawing/2014/main" id="{31761FAB-8741-47A8-D6C5-55F7A77CE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6" r="11888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7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0C1AF9-B5CE-B50D-5CD4-274E5F45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86" y="2550028"/>
            <a:ext cx="2994815" cy="1666501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>
                <a:solidFill>
                  <a:schemeClr val="tx1"/>
                </a:solidFill>
              </a:rPr>
              <a:t>Produção do trabalho final</a:t>
            </a:r>
            <a:endParaRPr lang="pt-PT" sz="4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vestuário, pessoa, balão, mobília&#10;&#10;Descrição gerada automaticamente">
            <a:extLst>
              <a:ext uri="{FF2B5EF4-FFF2-40B4-BE49-F238E27FC236}">
                <a16:creationId xmlns:a16="http://schemas.microsoft.com/office/drawing/2014/main" id="{14EEB39E-7793-FB33-929F-15B1B2339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" b="28245"/>
          <a:stretch/>
        </p:blipFill>
        <p:spPr>
          <a:xfrm>
            <a:off x="4059920" y="1"/>
            <a:ext cx="4016408" cy="3401058"/>
          </a:xfrm>
          <a:prstGeom prst="rect">
            <a:avLst/>
          </a:prstGeom>
        </p:spPr>
      </p:pic>
      <p:pic>
        <p:nvPicPr>
          <p:cNvPr id="9" name="Marcador de Posição de Conteúdo 8" descr="Uma imagem com vestuário, pessoa, interior, Cara humana&#10;&#10;Descrição gerada automaticamente">
            <a:extLst>
              <a:ext uri="{FF2B5EF4-FFF2-40B4-BE49-F238E27FC236}">
                <a16:creationId xmlns:a16="http://schemas.microsoft.com/office/drawing/2014/main" id="{31343C25-D21F-BCF5-0212-FD8F293E1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4" b="21289"/>
          <a:stretch/>
        </p:blipFill>
        <p:spPr>
          <a:xfrm>
            <a:off x="8175592" y="-1"/>
            <a:ext cx="4016408" cy="3383280"/>
          </a:xfrm>
          <a:prstGeom prst="rect">
            <a:avLst/>
          </a:prstGeom>
        </p:spPr>
      </p:pic>
      <p:pic>
        <p:nvPicPr>
          <p:cNvPr id="7" name="Imagem 6" descr="Uma imagem com balão, interior, mobília, Artigos para festa&#10;&#10;Descrição gerada automaticamente">
            <a:extLst>
              <a:ext uri="{FF2B5EF4-FFF2-40B4-BE49-F238E27FC236}">
                <a16:creationId xmlns:a16="http://schemas.microsoft.com/office/drawing/2014/main" id="{7021BD98-7AC8-3C87-703A-F7AB31603D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" r="-2" b="35918"/>
          <a:stretch/>
        </p:blipFill>
        <p:spPr>
          <a:xfrm>
            <a:off x="4059924" y="3474720"/>
            <a:ext cx="4021571" cy="3383280"/>
          </a:xfrm>
          <a:prstGeom prst="rect">
            <a:avLst/>
          </a:prstGeom>
        </p:spPr>
      </p:pic>
      <p:pic>
        <p:nvPicPr>
          <p:cNvPr id="12" name="Imagem 11" descr="Uma imagem com vestuário, interior, rapaz, pessoa&#10;&#10;Descrição gerada automaticamente">
            <a:extLst>
              <a:ext uri="{FF2B5EF4-FFF2-40B4-BE49-F238E27FC236}">
                <a16:creationId xmlns:a16="http://schemas.microsoft.com/office/drawing/2014/main" id="{276D01CB-2E81-AE36-2F5C-3657175787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r="-2" b="35900"/>
          <a:stretch/>
        </p:blipFill>
        <p:spPr>
          <a:xfrm>
            <a:off x="8170428" y="3474720"/>
            <a:ext cx="402157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88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D6C04A-1C58-A74A-AE44-0360FB18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2994815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</a:rPr>
              <a:t>Produção do trabalho final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Pré-visualização da imagem">
            <a:extLst>
              <a:ext uri="{FF2B5EF4-FFF2-40B4-BE49-F238E27FC236}">
                <a16:creationId xmlns:a16="http://schemas.microsoft.com/office/drawing/2014/main" id="{4CCB60A6-5D1B-A9C4-F1B6-1B79706C6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r="8966" b="1"/>
          <a:stretch/>
        </p:blipFill>
        <p:spPr bwMode="auto">
          <a:xfrm>
            <a:off x="4059920" y="1"/>
            <a:ext cx="4016408" cy="34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é-visualização da imagem">
            <a:extLst>
              <a:ext uri="{FF2B5EF4-FFF2-40B4-BE49-F238E27FC236}">
                <a16:creationId xmlns:a16="http://schemas.microsoft.com/office/drawing/2014/main" id="{273D1ECC-2456-654B-BE26-B5ACD5D07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r="3" b="30932"/>
          <a:stretch/>
        </p:blipFill>
        <p:spPr bwMode="auto">
          <a:xfrm>
            <a:off x="8175592" y="-1"/>
            <a:ext cx="401640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é-visualização da imagem">
            <a:extLst>
              <a:ext uri="{FF2B5EF4-FFF2-40B4-BE49-F238E27FC236}">
                <a16:creationId xmlns:a16="http://schemas.microsoft.com/office/drawing/2014/main" id="{3D8425DA-6111-4BA9-DDD6-2C6672ABB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r="2" b="35898"/>
          <a:stretch/>
        </p:blipFill>
        <p:spPr bwMode="auto">
          <a:xfrm>
            <a:off x="4059924" y="3429000"/>
            <a:ext cx="40215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é-visualização da imagem">
            <a:extLst>
              <a:ext uri="{FF2B5EF4-FFF2-40B4-BE49-F238E27FC236}">
                <a16:creationId xmlns:a16="http://schemas.microsoft.com/office/drawing/2014/main" id="{B25C81D8-65BB-ABFE-95C0-33B9D2B42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r="2" b="11702"/>
          <a:stretch/>
        </p:blipFill>
        <p:spPr bwMode="auto">
          <a:xfrm>
            <a:off x="8170428" y="3474720"/>
            <a:ext cx="402157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2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Rectangle 208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69F1BD-B87E-C8A2-1780-1EB246B1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74" y="1991674"/>
            <a:ext cx="2994815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</a:rPr>
              <a:t>Produção do trabalho final</a:t>
            </a:r>
            <a:endParaRPr lang="en-US" sz="4000">
              <a:solidFill>
                <a:schemeClr val="tx1"/>
              </a:solidFill>
            </a:endParaRPr>
          </a:p>
        </p:txBody>
      </p:sp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ré-visualização da imagem">
            <a:extLst>
              <a:ext uri="{FF2B5EF4-FFF2-40B4-BE49-F238E27FC236}">
                <a16:creationId xmlns:a16="http://schemas.microsoft.com/office/drawing/2014/main" id="{BA3B505D-914D-8F10-08C6-D629D6C6E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r="3" b="23688"/>
          <a:stretch/>
        </p:blipFill>
        <p:spPr bwMode="auto">
          <a:xfrm>
            <a:off x="4059920" y="1"/>
            <a:ext cx="4016408" cy="34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ré-visualização da imagem">
            <a:extLst>
              <a:ext uri="{FF2B5EF4-FFF2-40B4-BE49-F238E27FC236}">
                <a16:creationId xmlns:a16="http://schemas.microsoft.com/office/drawing/2014/main" id="{4D182BE4-10C0-A8E0-5AD3-89C5BC604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r="3" b="14331"/>
          <a:stretch/>
        </p:blipFill>
        <p:spPr bwMode="auto">
          <a:xfrm>
            <a:off x="8175592" y="-1"/>
            <a:ext cx="401640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é-visualização da imagem">
            <a:extLst>
              <a:ext uri="{FF2B5EF4-FFF2-40B4-BE49-F238E27FC236}">
                <a16:creationId xmlns:a16="http://schemas.microsoft.com/office/drawing/2014/main" id="{6F29732F-928C-8913-3916-21F06B543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3" r="2" b="6021"/>
          <a:stretch/>
        </p:blipFill>
        <p:spPr bwMode="auto">
          <a:xfrm>
            <a:off x="4059924" y="3474720"/>
            <a:ext cx="402157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Pré-visualização da imagem">
            <a:extLst>
              <a:ext uri="{FF2B5EF4-FFF2-40B4-BE49-F238E27FC236}">
                <a16:creationId xmlns:a16="http://schemas.microsoft.com/office/drawing/2014/main" id="{57857338-9FA0-992D-27DA-FED147B7E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1" r="2" b="12814"/>
          <a:stretch/>
        </p:blipFill>
        <p:spPr bwMode="auto">
          <a:xfrm>
            <a:off x="8170428" y="3474720"/>
            <a:ext cx="402157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9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36762C-1A9B-AC64-57F3-C1CEA6F1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86" y="2371371"/>
            <a:ext cx="2994815" cy="1666501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Produção</a:t>
            </a:r>
            <a:r>
              <a:rPr lang="en-US" sz="4000" b="1" dirty="0">
                <a:solidFill>
                  <a:schemeClr val="tx1"/>
                </a:solidFill>
              </a:rPr>
              <a:t> do </a:t>
            </a:r>
            <a:r>
              <a:rPr lang="en-US" sz="4000" b="1" dirty="0" err="1">
                <a:solidFill>
                  <a:schemeClr val="tx1"/>
                </a:solidFill>
              </a:rPr>
              <a:t>trabalho</a:t>
            </a:r>
            <a:r>
              <a:rPr lang="en-US" sz="4000" b="1" dirty="0">
                <a:solidFill>
                  <a:schemeClr val="tx1"/>
                </a:solidFill>
              </a:rPr>
              <a:t> final</a:t>
            </a:r>
            <a:endParaRPr lang="pt-PT" sz="4000" dirty="0">
              <a:solidFill>
                <a:schemeClr val="tx1"/>
              </a:solidFill>
            </a:endParaRPr>
          </a:p>
        </p:txBody>
      </p:sp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Posição de Conteúdo 4" descr="Uma imagem com interior, vestuário, Aprender, pessoa&#10;&#10;Descrição gerada automaticamente">
            <a:extLst>
              <a:ext uri="{FF2B5EF4-FFF2-40B4-BE49-F238E27FC236}">
                <a16:creationId xmlns:a16="http://schemas.microsoft.com/office/drawing/2014/main" id="{8E038145-1CD6-13D5-C892-340B63C22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r="4875" b="1"/>
          <a:stretch/>
        </p:blipFill>
        <p:spPr>
          <a:xfrm>
            <a:off x="4092830" y="-17778"/>
            <a:ext cx="4035714" cy="3401058"/>
          </a:xfrm>
          <a:prstGeom prst="rect">
            <a:avLst/>
          </a:prstGeom>
        </p:spPr>
      </p:pic>
      <p:pic>
        <p:nvPicPr>
          <p:cNvPr id="3076" name="Picture 4" descr="Pré-visualização da imagem">
            <a:extLst>
              <a:ext uri="{FF2B5EF4-FFF2-40B4-BE49-F238E27FC236}">
                <a16:creationId xmlns:a16="http://schemas.microsoft.com/office/drawing/2014/main" id="{84381127-4622-A8EC-4218-4F1C90CFF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r="4923" b="-1"/>
          <a:stretch/>
        </p:blipFill>
        <p:spPr bwMode="auto">
          <a:xfrm>
            <a:off x="4059924" y="3474720"/>
            <a:ext cx="402157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é-visualização da imagem">
            <a:extLst>
              <a:ext uri="{FF2B5EF4-FFF2-40B4-BE49-F238E27FC236}">
                <a16:creationId xmlns:a16="http://schemas.microsoft.com/office/drawing/2014/main" id="{C7F6A2CC-606E-B353-4583-D46F3D75C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15129" b="1"/>
          <a:stretch/>
        </p:blipFill>
        <p:spPr bwMode="auto">
          <a:xfrm>
            <a:off x="8175592" y="6086"/>
            <a:ext cx="4016407" cy="68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6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374</Words>
  <Application>Microsoft Office PowerPoint</Application>
  <PresentationFormat>Ecrã Panorâmico</PresentationFormat>
  <Paragraphs>53</Paragraphs>
  <Slides>15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 Black</vt:lpstr>
      <vt:lpstr>Arial Nova</vt:lpstr>
      <vt:lpstr>Arial Nova Light</vt:lpstr>
      <vt:lpstr>Calibri</vt:lpstr>
      <vt:lpstr>RetrospectVTI</vt:lpstr>
      <vt:lpstr> “VAMOS SALVAR O   PLANETA TERRA”  </vt:lpstr>
      <vt:lpstr>Descrição</vt:lpstr>
      <vt:lpstr>Descrição</vt:lpstr>
      <vt:lpstr>Descrição</vt:lpstr>
      <vt:lpstr>Produção do trabalho final</vt:lpstr>
      <vt:lpstr>Produção do trabalho final</vt:lpstr>
      <vt:lpstr>Produção do trabalho final</vt:lpstr>
      <vt:lpstr>Produção do trabalho final</vt:lpstr>
      <vt:lpstr>Produção do trabalho final</vt:lpstr>
      <vt:lpstr>Trabalho Final</vt:lpstr>
      <vt:lpstr>Trabalho Final</vt:lpstr>
      <vt:lpstr>Trabalho Final</vt:lpstr>
      <vt:lpstr>Objetivos:</vt:lpstr>
      <vt:lpstr>Avaliação da Atividade (alunos):</vt:lpstr>
      <vt:lpstr>Trabalho realizado: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Anabela Rocha</dc:creator>
  <cp:lastModifiedBy>Anabela Rocha</cp:lastModifiedBy>
  <cp:revision>3</cp:revision>
  <dcterms:created xsi:type="dcterms:W3CDTF">2024-06-18T16:30:36Z</dcterms:created>
  <dcterms:modified xsi:type="dcterms:W3CDTF">2024-06-18T23:08:50Z</dcterms:modified>
</cp:coreProperties>
</file>