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7" r:id="rId2"/>
    <p:sldId id="290" r:id="rId3"/>
    <p:sldId id="292" r:id="rId4"/>
    <p:sldId id="293" r:id="rId5"/>
    <p:sldId id="291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UARIO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9FFF"/>
    <a:srgbClr val="C1FFFF"/>
    <a:srgbClr val="F6D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8DB52-4026-4248-BB27-B955C85C5E8F}" type="datetimeFigureOut">
              <a:rPr lang="es-ES" smtClean="0"/>
              <a:pPr/>
              <a:t>23/01/2024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A6A5-8808-42C1-A566-4522306C39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23/01/2024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23/01/2024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23/01/2024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23/01/2024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23/01/2024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23/01/2024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23/01/2024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23/01/2024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23/01/2024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23/01/2024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23/01/2024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7C6CD-0349-425D-8B79-FC3113FCE949}" type="datetimeFigureOut">
              <a:rPr lang="es-ES" smtClean="0"/>
              <a:pPr/>
              <a:t>23/01/2024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28596" y="2391313"/>
            <a:ext cx="8286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latin typeface="Broadway" pitchFamily="82" charset="0"/>
                <a:ea typeface="+mj-ea"/>
                <a:cs typeface="+mj-cs"/>
              </a:rPr>
              <a:t>Autoevaluación plan de acción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EEF495D-7AE8-F1A8-DB79-3A8EF3746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5341006"/>
            <a:ext cx="3305965" cy="138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Imagen 2">
            <a:extLst>
              <a:ext uri="{FF2B5EF4-FFF2-40B4-BE49-F238E27FC236}">
                <a16:creationId xmlns:a16="http://schemas.microsoft.com/office/drawing/2014/main" id="{AE9FA318-3359-C2EA-9255-85E080D308F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327" y="5789044"/>
            <a:ext cx="4159797" cy="854666"/>
          </a:xfrm>
          <a:prstGeom prst="rect">
            <a:avLst/>
          </a:prstGeom>
        </p:spPr>
      </p:pic>
      <p:pic>
        <p:nvPicPr>
          <p:cNvPr id="8" name="Imagen 3">
            <a:extLst>
              <a:ext uri="{FF2B5EF4-FFF2-40B4-BE49-F238E27FC236}">
                <a16:creationId xmlns:a16="http://schemas.microsoft.com/office/drawing/2014/main" id="{B8F132FF-10FB-A96E-243C-11A53E9B1DE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14290"/>
            <a:ext cx="2674156" cy="1151859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5EA8C8A6-DDBC-240F-BB44-EA40CFB15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8784" y="142853"/>
            <a:ext cx="1345839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57158" y="428604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latin typeface="Broadway" pitchFamily="82" charset="0"/>
                <a:ea typeface="+mj-ea"/>
                <a:cs typeface="+mj-cs"/>
              </a:rPr>
              <a:t>Autoevaluación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714876" y="1071546"/>
            <a:ext cx="38576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Roboto Light" pitchFamily="2" charset="0"/>
                <a:ea typeface="Roboto Light" pitchFamily="2" charset="0"/>
              </a:rPr>
              <a:t>Para </a:t>
            </a:r>
            <a:r>
              <a:rPr lang="es-ES" sz="1400" b="1" dirty="0">
                <a:latin typeface="Roboto Light" pitchFamily="2" charset="0"/>
                <a:ea typeface="Roboto Light" pitchFamily="2" charset="0"/>
              </a:rPr>
              <a:t>cada una de las acciones </a:t>
            </a:r>
            <a:r>
              <a:rPr lang="es-ES" sz="1400" dirty="0">
                <a:latin typeface="Roboto Light" pitchFamily="2" charset="0"/>
                <a:ea typeface="Roboto Light" pitchFamily="2" charset="0"/>
              </a:rPr>
              <a:t>descritas en vuestro plan de acción del curso pasado responder a estas preguntas.</a:t>
            </a:r>
          </a:p>
          <a:p>
            <a:r>
              <a:rPr lang="es-ES" sz="1400" b="1" dirty="0">
                <a:latin typeface="Roboto Light" pitchFamily="2" charset="0"/>
                <a:ea typeface="Roboto Light" pitchFamily="2" charset="0"/>
              </a:rPr>
              <a:t>Realizar una tabla o gráfico </a:t>
            </a:r>
            <a:r>
              <a:rPr lang="es-ES" sz="1400" dirty="0">
                <a:latin typeface="Roboto Light" pitchFamily="2" charset="0"/>
                <a:ea typeface="Roboto Light" pitchFamily="2" charset="0"/>
              </a:rPr>
              <a:t>para cada pregunta.</a:t>
            </a:r>
          </a:p>
          <a:p>
            <a:r>
              <a:rPr lang="es-ES" sz="1400" dirty="0">
                <a:latin typeface="Roboto Light" pitchFamily="2" charset="0"/>
                <a:ea typeface="Roboto Light" pitchFamily="2" charset="0"/>
              </a:rPr>
              <a:t>Aclarar las respuestas si fuese necesario.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633091"/>
              </p:ext>
            </p:extLst>
          </p:nvPr>
        </p:nvGraphicFramePr>
        <p:xfrm>
          <a:off x="4929190" y="2726052"/>
          <a:ext cx="785818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4786314" y="2428868"/>
            <a:ext cx="22140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1.- Reducción directa de plástico</a:t>
            </a:r>
            <a:endParaRPr lang="es-ES" sz="1100" dirty="0"/>
          </a:p>
        </p:txBody>
      </p:sp>
      <p:sp>
        <p:nvSpPr>
          <p:cNvPr id="21" name="20 Rectángulo"/>
          <p:cNvSpPr/>
          <p:nvPr/>
        </p:nvSpPr>
        <p:spPr>
          <a:xfrm>
            <a:off x="5857885" y="2726052"/>
            <a:ext cx="27860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>
                <a:latin typeface="Roboto Light" pitchFamily="2" charset="0"/>
                <a:ea typeface="Roboto Light" pitchFamily="2" charset="0"/>
              </a:rPr>
              <a:t>Rellenar la tabla con el número de acciones que respondan afirmativa o negativamente a la pregunta</a:t>
            </a:r>
            <a:endParaRPr lang="es-ES" sz="900" dirty="0"/>
          </a:p>
        </p:txBody>
      </p:sp>
      <p:graphicFrame>
        <p:nvGraphicFramePr>
          <p:cNvPr id="34" name="3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672392"/>
              </p:ext>
            </p:extLst>
          </p:nvPr>
        </p:nvGraphicFramePr>
        <p:xfrm>
          <a:off x="4929190" y="3583308"/>
          <a:ext cx="785818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34 Rectángulo"/>
          <p:cNvSpPr/>
          <p:nvPr/>
        </p:nvSpPr>
        <p:spPr>
          <a:xfrm>
            <a:off x="4786314" y="3286124"/>
            <a:ext cx="23278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2.- Reducción indirecta de plástico</a:t>
            </a:r>
            <a:endParaRPr lang="es-ES" sz="1100" dirty="0"/>
          </a:p>
        </p:txBody>
      </p:sp>
      <p:sp>
        <p:nvSpPr>
          <p:cNvPr id="36" name="35 Rectángulo"/>
          <p:cNvSpPr/>
          <p:nvPr/>
        </p:nvSpPr>
        <p:spPr>
          <a:xfrm>
            <a:off x="5857885" y="3583308"/>
            <a:ext cx="27860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>
                <a:latin typeface="Roboto Light" pitchFamily="2" charset="0"/>
                <a:ea typeface="Roboto Light" pitchFamily="2" charset="0"/>
              </a:rPr>
              <a:t>Rellenar la tabla con el número de acciones que respondan afirmativa o negativamente a la pregunta</a:t>
            </a:r>
            <a:endParaRPr lang="es-ES" sz="900" dirty="0"/>
          </a:p>
        </p:txBody>
      </p:sp>
      <p:graphicFrame>
        <p:nvGraphicFramePr>
          <p:cNvPr id="37" name="3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148435"/>
              </p:ext>
            </p:extLst>
          </p:nvPr>
        </p:nvGraphicFramePr>
        <p:xfrm>
          <a:off x="4929190" y="4440564"/>
          <a:ext cx="785818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" name="37 Rectángulo"/>
          <p:cNvSpPr/>
          <p:nvPr/>
        </p:nvSpPr>
        <p:spPr>
          <a:xfrm>
            <a:off x="4786314" y="4143380"/>
            <a:ext cx="216116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3.- Resultado de la </a:t>
            </a:r>
            <a:r>
              <a:rPr lang="es-ES" sz="1100" dirty="0" err="1">
                <a:latin typeface="Roboto Light" pitchFamily="2" charset="0"/>
                <a:ea typeface="Roboto Light" pitchFamily="2" charset="0"/>
              </a:rPr>
              <a:t>ecoauditoría</a:t>
            </a:r>
            <a:endParaRPr lang="es-ES" sz="1100" dirty="0"/>
          </a:p>
        </p:txBody>
      </p:sp>
      <p:sp>
        <p:nvSpPr>
          <p:cNvPr id="39" name="38 Rectángulo"/>
          <p:cNvSpPr/>
          <p:nvPr/>
        </p:nvSpPr>
        <p:spPr>
          <a:xfrm>
            <a:off x="5857885" y="4440564"/>
            <a:ext cx="27860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>
                <a:latin typeface="Roboto Light" pitchFamily="2" charset="0"/>
                <a:ea typeface="Roboto Light" pitchFamily="2" charset="0"/>
              </a:rPr>
              <a:t>Rellenar la tabla con el número de acciones que respondan afirmativa o negativamente a la pregunta</a:t>
            </a:r>
            <a:endParaRPr lang="es-ES" sz="900" dirty="0"/>
          </a:p>
        </p:txBody>
      </p:sp>
      <p:graphicFrame>
        <p:nvGraphicFramePr>
          <p:cNvPr id="40" name="3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941192"/>
              </p:ext>
            </p:extLst>
          </p:nvPr>
        </p:nvGraphicFramePr>
        <p:xfrm>
          <a:off x="4929190" y="5297820"/>
          <a:ext cx="785818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" name="40 Rectángulo"/>
          <p:cNvSpPr/>
          <p:nvPr/>
        </p:nvSpPr>
        <p:spPr>
          <a:xfrm>
            <a:off x="4786314" y="5000636"/>
            <a:ext cx="180850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4.- Decisión del alumnado</a:t>
            </a:r>
            <a:endParaRPr lang="es-ES" sz="1100" dirty="0"/>
          </a:p>
        </p:txBody>
      </p:sp>
      <p:sp>
        <p:nvSpPr>
          <p:cNvPr id="42" name="41 Rectángulo"/>
          <p:cNvSpPr/>
          <p:nvPr/>
        </p:nvSpPr>
        <p:spPr>
          <a:xfrm>
            <a:off x="5857885" y="5297820"/>
            <a:ext cx="27860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>
                <a:latin typeface="Roboto Light" pitchFamily="2" charset="0"/>
                <a:ea typeface="Roboto Light" pitchFamily="2" charset="0"/>
              </a:rPr>
              <a:t>Rellenar la tabla con el número de acciones que respondan afirmativa o negativamente a la pregunta</a:t>
            </a:r>
            <a:endParaRPr lang="es-ES" sz="900" dirty="0"/>
          </a:p>
        </p:txBody>
      </p:sp>
      <p:graphicFrame>
        <p:nvGraphicFramePr>
          <p:cNvPr id="43" name="4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660902"/>
              </p:ext>
            </p:extLst>
          </p:nvPr>
        </p:nvGraphicFramePr>
        <p:xfrm>
          <a:off x="4929190" y="6155076"/>
          <a:ext cx="785818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" name="43 Rectángulo"/>
          <p:cNvSpPr/>
          <p:nvPr/>
        </p:nvSpPr>
        <p:spPr>
          <a:xfrm>
            <a:off x="4786314" y="5857892"/>
            <a:ext cx="248818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5.- Ejecución por parte del alumnado</a:t>
            </a:r>
            <a:endParaRPr lang="es-ES" sz="1100" dirty="0"/>
          </a:p>
        </p:txBody>
      </p:sp>
      <p:sp>
        <p:nvSpPr>
          <p:cNvPr id="45" name="44 Rectángulo"/>
          <p:cNvSpPr/>
          <p:nvPr/>
        </p:nvSpPr>
        <p:spPr>
          <a:xfrm>
            <a:off x="5857885" y="6155076"/>
            <a:ext cx="27860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>
                <a:latin typeface="Roboto Light" pitchFamily="2" charset="0"/>
                <a:ea typeface="Roboto Light" pitchFamily="2" charset="0"/>
              </a:rPr>
              <a:t>Rellenar la tabla con el número de acciones que respondan afirmativa o negativamente a la pregunta</a:t>
            </a:r>
            <a:endParaRPr lang="es-ES" sz="900" dirty="0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DEEF495D-7AE8-F1A8-DB79-3A8EF3746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0"/>
            <a:ext cx="1898856" cy="79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Imagen 3">
            <a:extLst>
              <a:ext uri="{FF2B5EF4-FFF2-40B4-BE49-F238E27FC236}">
                <a16:creationId xmlns:a16="http://schemas.microsoft.com/office/drawing/2014/main" id="{B8F132FF-10FB-A96E-243C-11A53E9B1DE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0675" y="211701"/>
            <a:ext cx="1285884" cy="553878"/>
          </a:xfrm>
          <a:prstGeom prst="rect">
            <a:avLst/>
          </a:prstGeom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5EA8C8A6-DDBC-240F-BB44-EA40CFB15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142852"/>
            <a:ext cx="738855" cy="70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7C9BE31-5EF3-D1AC-D30D-E58B23B57A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000" y="1193739"/>
            <a:ext cx="3960000" cy="54036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57158" y="428604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latin typeface="Broadway" pitchFamily="82" charset="0"/>
                <a:ea typeface="+mj-ea"/>
                <a:cs typeface="+mj-cs"/>
              </a:rPr>
              <a:t>Autoevaluación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714876" y="1071546"/>
            <a:ext cx="38576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Roboto Light" pitchFamily="2" charset="0"/>
                <a:ea typeface="Roboto Light" pitchFamily="2" charset="0"/>
              </a:rPr>
              <a:t>Para </a:t>
            </a:r>
            <a:r>
              <a:rPr lang="es-ES" sz="1400" b="1" dirty="0">
                <a:latin typeface="Roboto Light" pitchFamily="2" charset="0"/>
                <a:ea typeface="Roboto Light" pitchFamily="2" charset="0"/>
              </a:rPr>
              <a:t>cada una de las acciones </a:t>
            </a:r>
            <a:r>
              <a:rPr lang="es-ES" sz="1400" dirty="0">
                <a:latin typeface="Roboto Light" pitchFamily="2" charset="0"/>
                <a:ea typeface="Roboto Light" pitchFamily="2" charset="0"/>
              </a:rPr>
              <a:t>descritas en vuestro plan de acción del curso pasado responder a estas preguntas.</a:t>
            </a:r>
          </a:p>
          <a:p>
            <a:r>
              <a:rPr lang="es-ES" sz="1400" b="1" dirty="0">
                <a:latin typeface="Roboto Light" pitchFamily="2" charset="0"/>
                <a:ea typeface="Roboto Light" pitchFamily="2" charset="0"/>
              </a:rPr>
              <a:t>Realizar una tabla o gráfico </a:t>
            </a:r>
            <a:r>
              <a:rPr lang="es-ES" sz="1400" dirty="0">
                <a:latin typeface="Roboto Light" pitchFamily="2" charset="0"/>
                <a:ea typeface="Roboto Light" pitchFamily="2" charset="0"/>
              </a:rPr>
              <a:t>para cada pregunta.</a:t>
            </a:r>
          </a:p>
          <a:p>
            <a:r>
              <a:rPr lang="es-ES" sz="1400" dirty="0">
                <a:latin typeface="Roboto Light" pitchFamily="2" charset="0"/>
                <a:ea typeface="Roboto Light" pitchFamily="2" charset="0"/>
              </a:rPr>
              <a:t>Aclarar las respuestas si fuese necesario.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4929190" y="2726052"/>
          <a:ext cx="785818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4786314" y="2428868"/>
            <a:ext cx="22140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1.- Reducción directa de plástico</a:t>
            </a:r>
            <a:endParaRPr lang="es-ES" sz="1100" dirty="0"/>
          </a:p>
        </p:txBody>
      </p:sp>
      <p:sp>
        <p:nvSpPr>
          <p:cNvPr id="21" name="20 Rectángulo"/>
          <p:cNvSpPr/>
          <p:nvPr/>
        </p:nvSpPr>
        <p:spPr>
          <a:xfrm>
            <a:off x="5857885" y="2726052"/>
            <a:ext cx="27860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>
                <a:latin typeface="Roboto Light" pitchFamily="2" charset="0"/>
                <a:ea typeface="Roboto Light" pitchFamily="2" charset="0"/>
              </a:rPr>
              <a:t>Rellenar la tabla con el número de acciones que respondan afirmativa o negativamente a la pregunta</a:t>
            </a:r>
            <a:endParaRPr lang="es-ES" sz="900" dirty="0"/>
          </a:p>
        </p:txBody>
      </p:sp>
      <p:graphicFrame>
        <p:nvGraphicFramePr>
          <p:cNvPr id="34" name="33 Tabla"/>
          <p:cNvGraphicFramePr>
            <a:graphicFrameLocks noGrp="1"/>
          </p:cNvGraphicFramePr>
          <p:nvPr/>
        </p:nvGraphicFramePr>
        <p:xfrm>
          <a:off x="4929190" y="3583308"/>
          <a:ext cx="785818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34 Rectángulo"/>
          <p:cNvSpPr/>
          <p:nvPr/>
        </p:nvSpPr>
        <p:spPr>
          <a:xfrm>
            <a:off x="4786314" y="3286124"/>
            <a:ext cx="23278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2.- Reducción indirecta de plástico</a:t>
            </a:r>
            <a:endParaRPr lang="es-ES" sz="1100" dirty="0"/>
          </a:p>
        </p:txBody>
      </p:sp>
      <p:sp>
        <p:nvSpPr>
          <p:cNvPr id="36" name="35 Rectángulo"/>
          <p:cNvSpPr/>
          <p:nvPr/>
        </p:nvSpPr>
        <p:spPr>
          <a:xfrm>
            <a:off x="5857885" y="3583308"/>
            <a:ext cx="27860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>
                <a:latin typeface="Roboto Light" pitchFamily="2" charset="0"/>
                <a:ea typeface="Roboto Light" pitchFamily="2" charset="0"/>
              </a:rPr>
              <a:t>Rellenar la tabla con el número de acciones que respondan afirmativa o negativamente a la pregunta</a:t>
            </a:r>
            <a:endParaRPr lang="es-ES" sz="900" dirty="0"/>
          </a:p>
        </p:txBody>
      </p:sp>
      <p:graphicFrame>
        <p:nvGraphicFramePr>
          <p:cNvPr id="37" name="36 Tabla"/>
          <p:cNvGraphicFramePr>
            <a:graphicFrameLocks noGrp="1"/>
          </p:cNvGraphicFramePr>
          <p:nvPr/>
        </p:nvGraphicFramePr>
        <p:xfrm>
          <a:off x="4929190" y="4440564"/>
          <a:ext cx="785818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" name="37 Rectángulo"/>
          <p:cNvSpPr/>
          <p:nvPr/>
        </p:nvSpPr>
        <p:spPr>
          <a:xfrm>
            <a:off x="4786314" y="4143380"/>
            <a:ext cx="216116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3.- Resultado de la </a:t>
            </a:r>
            <a:r>
              <a:rPr lang="es-ES" sz="1100" dirty="0" err="1">
                <a:latin typeface="Roboto Light" pitchFamily="2" charset="0"/>
                <a:ea typeface="Roboto Light" pitchFamily="2" charset="0"/>
              </a:rPr>
              <a:t>ecoauditoría</a:t>
            </a:r>
            <a:endParaRPr lang="es-ES" sz="1100" dirty="0"/>
          </a:p>
        </p:txBody>
      </p:sp>
      <p:sp>
        <p:nvSpPr>
          <p:cNvPr id="39" name="38 Rectángulo"/>
          <p:cNvSpPr/>
          <p:nvPr/>
        </p:nvSpPr>
        <p:spPr>
          <a:xfrm>
            <a:off x="5857885" y="4440564"/>
            <a:ext cx="27860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>
                <a:latin typeface="Roboto Light" pitchFamily="2" charset="0"/>
                <a:ea typeface="Roboto Light" pitchFamily="2" charset="0"/>
              </a:rPr>
              <a:t>Rellenar la tabla con el número de acciones que respondan afirmativa o negativamente a la pregunta</a:t>
            </a:r>
            <a:endParaRPr lang="es-ES" sz="900" dirty="0"/>
          </a:p>
        </p:txBody>
      </p:sp>
      <p:graphicFrame>
        <p:nvGraphicFramePr>
          <p:cNvPr id="40" name="39 Tabla"/>
          <p:cNvGraphicFramePr>
            <a:graphicFrameLocks noGrp="1"/>
          </p:cNvGraphicFramePr>
          <p:nvPr/>
        </p:nvGraphicFramePr>
        <p:xfrm>
          <a:off x="4929190" y="5297820"/>
          <a:ext cx="785818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" name="40 Rectángulo"/>
          <p:cNvSpPr/>
          <p:nvPr/>
        </p:nvSpPr>
        <p:spPr>
          <a:xfrm>
            <a:off x="4786314" y="5000636"/>
            <a:ext cx="180850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4.- Decisión del alumnado</a:t>
            </a:r>
            <a:endParaRPr lang="es-ES" sz="1100" dirty="0"/>
          </a:p>
        </p:txBody>
      </p:sp>
      <p:sp>
        <p:nvSpPr>
          <p:cNvPr id="42" name="41 Rectángulo"/>
          <p:cNvSpPr/>
          <p:nvPr/>
        </p:nvSpPr>
        <p:spPr>
          <a:xfrm>
            <a:off x="5857885" y="5297820"/>
            <a:ext cx="27860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>
                <a:latin typeface="Roboto Light" pitchFamily="2" charset="0"/>
                <a:ea typeface="Roboto Light" pitchFamily="2" charset="0"/>
              </a:rPr>
              <a:t>Rellenar la tabla con el número de acciones que respondan afirmativa o negativamente a la pregunta</a:t>
            </a:r>
            <a:endParaRPr lang="es-ES" sz="900" dirty="0"/>
          </a:p>
        </p:txBody>
      </p:sp>
      <p:graphicFrame>
        <p:nvGraphicFramePr>
          <p:cNvPr id="43" name="42 Tabla"/>
          <p:cNvGraphicFramePr>
            <a:graphicFrameLocks noGrp="1"/>
          </p:cNvGraphicFramePr>
          <p:nvPr/>
        </p:nvGraphicFramePr>
        <p:xfrm>
          <a:off x="4929190" y="6155076"/>
          <a:ext cx="785818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" name="43 Rectángulo"/>
          <p:cNvSpPr/>
          <p:nvPr/>
        </p:nvSpPr>
        <p:spPr>
          <a:xfrm>
            <a:off x="4786314" y="5857892"/>
            <a:ext cx="248818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5.- Ejecución por parte del alumnado</a:t>
            </a:r>
            <a:endParaRPr lang="es-ES" sz="1100" dirty="0"/>
          </a:p>
        </p:txBody>
      </p:sp>
      <p:sp>
        <p:nvSpPr>
          <p:cNvPr id="45" name="44 Rectángulo"/>
          <p:cNvSpPr/>
          <p:nvPr/>
        </p:nvSpPr>
        <p:spPr>
          <a:xfrm>
            <a:off x="5857885" y="6155076"/>
            <a:ext cx="27860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>
                <a:latin typeface="Roboto Light" pitchFamily="2" charset="0"/>
                <a:ea typeface="Roboto Light" pitchFamily="2" charset="0"/>
              </a:rPr>
              <a:t>Rellenar la tabla con el número de acciones que respondan afirmativa o negativamente a la pregunta</a:t>
            </a:r>
            <a:endParaRPr lang="es-ES" sz="900" dirty="0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DEEF495D-7AE8-F1A8-DB79-3A8EF3746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0"/>
            <a:ext cx="1898856" cy="79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Imagen 3">
            <a:extLst>
              <a:ext uri="{FF2B5EF4-FFF2-40B4-BE49-F238E27FC236}">
                <a16:creationId xmlns:a16="http://schemas.microsoft.com/office/drawing/2014/main" id="{B8F132FF-10FB-A96E-243C-11A53E9B1DE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0675" y="211701"/>
            <a:ext cx="1285884" cy="553878"/>
          </a:xfrm>
          <a:prstGeom prst="rect">
            <a:avLst/>
          </a:prstGeom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5EA8C8A6-DDBC-240F-BB44-EA40CFB15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142852"/>
            <a:ext cx="738855" cy="70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FA0BC11-E548-8560-BDA5-3E8E0FC46A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1124744"/>
            <a:ext cx="3960000" cy="558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28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57158" y="428604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latin typeface="Broadway" pitchFamily="82" charset="0"/>
                <a:ea typeface="+mj-ea"/>
                <a:cs typeface="+mj-cs"/>
              </a:rPr>
              <a:t>Autoevaluación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714876" y="1071546"/>
            <a:ext cx="38576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Roboto Light" pitchFamily="2" charset="0"/>
                <a:ea typeface="Roboto Light" pitchFamily="2" charset="0"/>
              </a:rPr>
              <a:t>Para </a:t>
            </a:r>
            <a:r>
              <a:rPr lang="es-ES" sz="1400" b="1" dirty="0">
                <a:latin typeface="Roboto Light" pitchFamily="2" charset="0"/>
                <a:ea typeface="Roboto Light" pitchFamily="2" charset="0"/>
              </a:rPr>
              <a:t>cada una de las acciones </a:t>
            </a:r>
            <a:r>
              <a:rPr lang="es-ES" sz="1400" dirty="0">
                <a:latin typeface="Roboto Light" pitchFamily="2" charset="0"/>
                <a:ea typeface="Roboto Light" pitchFamily="2" charset="0"/>
              </a:rPr>
              <a:t>descritas en vuestro plan de acción del curso pasado responder a estas preguntas.</a:t>
            </a:r>
          </a:p>
          <a:p>
            <a:r>
              <a:rPr lang="es-ES" sz="1400" b="1" dirty="0">
                <a:latin typeface="Roboto Light" pitchFamily="2" charset="0"/>
                <a:ea typeface="Roboto Light" pitchFamily="2" charset="0"/>
              </a:rPr>
              <a:t>Realizar una tabla o gráfico </a:t>
            </a:r>
            <a:r>
              <a:rPr lang="es-ES" sz="1400" dirty="0">
                <a:latin typeface="Roboto Light" pitchFamily="2" charset="0"/>
                <a:ea typeface="Roboto Light" pitchFamily="2" charset="0"/>
              </a:rPr>
              <a:t>para cada pregunta.</a:t>
            </a:r>
          </a:p>
          <a:p>
            <a:r>
              <a:rPr lang="es-ES" sz="1400" dirty="0">
                <a:latin typeface="Roboto Light" pitchFamily="2" charset="0"/>
                <a:ea typeface="Roboto Light" pitchFamily="2" charset="0"/>
              </a:rPr>
              <a:t>Aclarar las respuestas si fuese necesario.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538520"/>
              </p:ext>
            </p:extLst>
          </p:nvPr>
        </p:nvGraphicFramePr>
        <p:xfrm>
          <a:off x="4929190" y="2726052"/>
          <a:ext cx="785818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4786314" y="2428868"/>
            <a:ext cx="22140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1.- Reducción directa de plástico</a:t>
            </a:r>
            <a:endParaRPr lang="es-ES" sz="1100" dirty="0"/>
          </a:p>
        </p:txBody>
      </p:sp>
      <p:sp>
        <p:nvSpPr>
          <p:cNvPr id="21" name="20 Rectángulo"/>
          <p:cNvSpPr/>
          <p:nvPr/>
        </p:nvSpPr>
        <p:spPr>
          <a:xfrm>
            <a:off x="5857885" y="2726052"/>
            <a:ext cx="27860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>
                <a:latin typeface="Roboto Light" pitchFamily="2" charset="0"/>
                <a:ea typeface="Roboto Light" pitchFamily="2" charset="0"/>
              </a:rPr>
              <a:t>Rellenar la tabla con el número de acciones que respondan afirmativa o negativamente a la pregunta</a:t>
            </a:r>
            <a:endParaRPr lang="es-ES" sz="900" dirty="0"/>
          </a:p>
        </p:txBody>
      </p:sp>
      <p:graphicFrame>
        <p:nvGraphicFramePr>
          <p:cNvPr id="34" name="33 Tabla"/>
          <p:cNvGraphicFramePr>
            <a:graphicFrameLocks noGrp="1"/>
          </p:cNvGraphicFramePr>
          <p:nvPr/>
        </p:nvGraphicFramePr>
        <p:xfrm>
          <a:off x="4929190" y="3583308"/>
          <a:ext cx="785818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34 Rectángulo"/>
          <p:cNvSpPr/>
          <p:nvPr/>
        </p:nvSpPr>
        <p:spPr>
          <a:xfrm>
            <a:off x="4786314" y="3286124"/>
            <a:ext cx="23278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2.- Reducción indirecta de plástico</a:t>
            </a:r>
            <a:endParaRPr lang="es-ES" sz="1100" dirty="0"/>
          </a:p>
        </p:txBody>
      </p:sp>
      <p:sp>
        <p:nvSpPr>
          <p:cNvPr id="36" name="35 Rectángulo"/>
          <p:cNvSpPr/>
          <p:nvPr/>
        </p:nvSpPr>
        <p:spPr>
          <a:xfrm>
            <a:off x="5857885" y="3583308"/>
            <a:ext cx="27860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>
                <a:latin typeface="Roboto Light" pitchFamily="2" charset="0"/>
                <a:ea typeface="Roboto Light" pitchFamily="2" charset="0"/>
              </a:rPr>
              <a:t>Rellenar la tabla con el número de acciones que respondan afirmativa o negativamente a la pregunta</a:t>
            </a:r>
            <a:endParaRPr lang="es-ES" sz="900" dirty="0"/>
          </a:p>
        </p:txBody>
      </p:sp>
      <p:graphicFrame>
        <p:nvGraphicFramePr>
          <p:cNvPr id="37" name="3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050063"/>
              </p:ext>
            </p:extLst>
          </p:nvPr>
        </p:nvGraphicFramePr>
        <p:xfrm>
          <a:off x="4929190" y="4440564"/>
          <a:ext cx="785818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" name="37 Rectángulo"/>
          <p:cNvSpPr/>
          <p:nvPr/>
        </p:nvSpPr>
        <p:spPr>
          <a:xfrm>
            <a:off x="4786314" y="4143380"/>
            <a:ext cx="216116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3.- Resultado de la </a:t>
            </a:r>
            <a:r>
              <a:rPr lang="es-ES" sz="1100" dirty="0" err="1">
                <a:latin typeface="Roboto Light" pitchFamily="2" charset="0"/>
                <a:ea typeface="Roboto Light" pitchFamily="2" charset="0"/>
              </a:rPr>
              <a:t>ecoauditoría</a:t>
            </a:r>
            <a:endParaRPr lang="es-ES" sz="1100" dirty="0"/>
          </a:p>
        </p:txBody>
      </p:sp>
      <p:sp>
        <p:nvSpPr>
          <p:cNvPr id="39" name="38 Rectángulo"/>
          <p:cNvSpPr/>
          <p:nvPr/>
        </p:nvSpPr>
        <p:spPr>
          <a:xfrm>
            <a:off x="5857885" y="4440564"/>
            <a:ext cx="27860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>
                <a:latin typeface="Roboto Light" pitchFamily="2" charset="0"/>
                <a:ea typeface="Roboto Light" pitchFamily="2" charset="0"/>
              </a:rPr>
              <a:t>Rellenar la tabla con el número de acciones que respondan afirmativa o negativamente a la pregunta</a:t>
            </a:r>
            <a:endParaRPr lang="es-ES" sz="900" dirty="0"/>
          </a:p>
        </p:txBody>
      </p:sp>
      <p:graphicFrame>
        <p:nvGraphicFramePr>
          <p:cNvPr id="40" name="3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038834"/>
              </p:ext>
            </p:extLst>
          </p:nvPr>
        </p:nvGraphicFramePr>
        <p:xfrm>
          <a:off x="4929190" y="5297820"/>
          <a:ext cx="785818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" name="40 Rectángulo"/>
          <p:cNvSpPr/>
          <p:nvPr/>
        </p:nvSpPr>
        <p:spPr>
          <a:xfrm>
            <a:off x="4786314" y="5000636"/>
            <a:ext cx="180850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4.- Decisión del alumnado</a:t>
            </a:r>
            <a:endParaRPr lang="es-ES" sz="1100" dirty="0"/>
          </a:p>
        </p:txBody>
      </p:sp>
      <p:sp>
        <p:nvSpPr>
          <p:cNvPr id="42" name="41 Rectángulo"/>
          <p:cNvSpPr/>
          <p:nvPr/>
        </p:nvSpPr>
        <p:spPr>
          <a:xfrm>
            <a:off x="5857885" y="5297820"/>
            <a:ext cx="27860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>
                <a:latin typeface="Roboto Light" pitchFamily="2" charset="0"/>
                <a:ea typeface="Roboto Light" pitchFamily="2" charset="0"/>
              </a:rPr>
              <a:t>Rellenar la tabla con el número de acciones que respondan afirmativa o negativamente a la pregunta</a:t>
            </a:r>
            <a:endParaRPr lang="es-ES" sz="900" dirty="0"/>
          </a:p>
        </p:txBody>
      </p:sp>
      <p:graphicFrame>
        <p:nvGraphicFramePr>
          <p:cNvPr id="43" name="42 Tabla"/>
          <p:cNvGraphicFramePr>
            <a:graphicFrameLocks noGrp="1"/>
          </p:cNvGraphicFramePr>
          <p:nvPr/>
        </p:nvGraphicFramePr>
        <p:xfrm>
          <a:off x="4929190" y="6155076"/>
          <a:ext cx="785818" cy="56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" name="43 Rectángulo"/>
          <p:cNvSpPr/>
          <p:nvPr/>
        </p:nvSpPr>
        <p:spPr>
          <a:xfrm>
            <a:off x="4786314" y="5857892"/>
            <a:ext cx="248818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5.- Ejecución por parte del alumnado</a:t>
            </a:r>
            <a:endParaRPr lang="es-ES" sz="1100" dirty="0"/>
          </a:p>
        </p:txBody>
      </p:sp>
      <p:sp>
        <p:nvSpPr>
          <p:cNvPr id="45" name="44 Rectángulo"/>
          <p:cNvSpPr/>
          <p:nvPr/>
        </p:nvSpPr>
        <p:spPr>
          <a:xfrm>
            <a:off x="5857885" y="6155076"/>
            <a:ext cx="27860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>
                <a:latin typeface="Roboto Light" pitchFamily="2" charset="0"/>
                <a:ea typeface="Roboto Light" pitchFamily="2" charset="0"/>
              </a:rPr>
              <a:t>Rellenar la tabla con el número de acciones que respondan afirmativa o negativamente a la pregunta</a:t>
            </a:r>
            <a:endParaRPr lang="es-ES" sz="900" dirty="0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DEEF495D-7AE8-F1A8-DB79-3A8EF3746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0"/>
            <a:ext cx="1898856" cy="79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Imagen 3">
            <a:extLst>
              <a:ext uri="{FF2B5EF4-FFF2-40B4-BE49-F238E27FC236}">
                <a16:creationId xmlns:a16="http://schemas.microsoft.com/office/drawing/2014/main" id="{B8F132FF-10FB-A96E-243C-11A53E9B1DE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0675" y="211701"/>
            <a:ext cx="1285884" cy="553878"/>
          </a:xfrm>
          <a:prstGeom prst="rect">
            <a:avLst/>
          </a:prstGeom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5EA8C8A6-DDBC-240F-BB44-EA40CFB15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142852"/>
            <a:ext cx="738855" cy="70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92F9A87-D332-6AB9-74A3-A2C552AC02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596" y="1381754"/>
            <a:ext cx="4363420" cy="507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852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57158" y="428604"/>
            <a:ext cx="8358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latin typeface="Broadway" pitchFamily="82" charset="0"/>
                <a:ea typeface="+mj-ea"/>
                <a:cs typeface="+mj-cs"/>
              </a:rPr>
              <a:t>Autoevaluación </a:t>
            </a:r>
          </a:p>
          <a:p>
            <a:pPr algn="ctr"/>
            <a:r>
              <a:rPr lang="es-ES" sz="2400" b="1" dirty="0">
                <a:latin typeface="Broadway" pitchFamily="82" charset="0"/>
                <a:ea typeface="+mj-ea"/>
                <a:cs typeface="+mj-cs"/>
              </a:rPr>
              <a:t>¿Algo que añadir?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42910" y="1500174"/>
            <a:ext cx="78581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Roboto Light" pitchFamily="2" charset="0"/>
                <a:ea typeface="Roboto Light" pitchFamily="2" charset="0"/>
              </a:rPr>
              <a:t>Indicad aquí si consideráis que haya algo que añadir…</a:t>
            </a:r>
          </a:p>
          <a:p>
            <a:endParaRPr lang="es-ES" sz="1400" dirty="0">
              <a:latin typeface="Roboto Light" pitchFamily="2" charset="0"/>
              <a:ea typeface="Roboto Light" pitchFamily="2" charset="0"/>
            </a:endParaRPr>
          </a:p>
          <a:p>
            <a:r>
              <a:rPr lang="es-ES" sz="1400" b="1" dirty="0">
                <a:solidFill>
                  <a:srgbClr val="0070C0"/>
                </a:solidFill>
                <a:latin typeface="Roboto Light" pitchFamily="2" charset="0"/>
                <a:ea typeface="Roboto Light" pitchFamily="2" charset="0"/>
              </a:rPr>
              <a:t>El Grupo “Escuelas Libres de Plástico” del Comité Ambiental se ha formado después de navidades, por lo que todavía estamos viendo y analizando donde estamos y adonde queremos llegar a la hora de reducir los materiales plásticos en vuestro Centro, planteando las medidas oportunas.</a:t>
            </a:r>
          </a:p>
          <a:p>
            <a:endParaRPr lang="es-ES" sz="1400" b="1" dirty="0">
              <a:solidFill>
                <a:srgbClr val="0070C0"/>
              </a:solidFill>
              <a:latin typeface="Roboto Light" pitchFamily="2" charset="0"/>
              <a:ea typeface="Roboto Light" pitchFamily="2" charset="0"/>
            </a:endParaRPr>
          </a:p>
          <a:p>
            <a:r>
              <a:rPr lang="es-ES" sz="1400" b="1" dirty="0">
                <a:solidFill>
                  <a:srgbClr val="0070C0"/>
                </a:solidFill>
                <a:latin typeface="Roboto Light" pitchFamily="2" charset="0"/>
                <a:ea typeface="Roboto Light" pitchFamily="2" charset="0"/>
              </a:rPr>
              <a:t>Paso a paso…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714348" y="4143380"/>
            <a:ext cx="7786742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Broadway" pitchFamily="82" charset="0"/>
                <a:ea typeface="Roboto Light" pitchFamily="2" charset="0"/>
              </a:rPr>
              <a:t>Resumiendo ¿creéis que las propuestas de acción son fruto de la realización de una </a:t>
            </a:r>
            <a:r>
              <a:rPr lang="es-ES" dirty="0" err="1">
                <a:latin typeface="Broadway" pitchFamily="82" charset="0"/>
                <a:ea typeface="Roboto Light" pitchFamily="2" charset="0"/>
              </a:rPr>
              <a:t>ecoauditoría</a:t>
            </a:r>
            <a:r>
              <a:rPr lang="es-ES" dirty="0">
                <a:latin typeface="Broadway" pitchFamily="82" charset="0"/>
                <a:ea typeface="Roboto Light" pitchFamily="2" charset="0"/>
              </a:rPr>
              <a:t> escolar? </a:t>
            </a:r>
          </a:p>
          <a:p>
            <a:r>
              <a:rPr lang="es-ES" b="1" dirty="0">
                <a:solidFill>
                  <a:srgbClr val="0070C0"/>
                </a:solidFill>
                <a:latin typeface="Roboto Light" pitchFamily="2" charset="0"/>
                <a:ea typeface="Roboto Light" pitchFamily="2" charset="0"/>
              </a:rPr>
              <a:t>Sí</a:t>
            </a:r>
            <a:r>
              <a:rPr lang="es-ES" dirty="0">
                <a:latin typeface="Roboto Light" pitchFamily="2" charset="0"/>
                <a:ea typeface="Roboto Light" pitchFamily="2" charset="0"/>
              </a:rPr>
              <a:t>/No. </a:t>
            </a:r>
          </a:p>
          <a:p>
            <a:r>
              <a:rPr lang="es-ES" sz="1400" dirty="0">
                <a:latin typeface="Roboto Light" pitchFamily="2" charset="0"/>
                <a:ea typeface="Roboto Light" pitchFamily="2" charset="0"/>
              </a:rPr>
              <a:t>En caso negativo indicadnos qué necesitáis aclarar.</a:t>
            </a:r>
          </a:p>
          <a:p>
            <a:endParaRPr lang="es-ES" dirty="0">
              <a:latin typeface="Broadway" pitchFamily="82" charset="0"/>
              <a:ea typeface="Roboto Light" pitchFamily="2" charset="0"/>
            </a:endParaRPr>
          </a:p>
          <a:p>
            <a:endParaRPr lang="es-ES" sz="1600" dirty="0">
              <a:latin typeface="Roboto Light" pitchFamily="2" charset="0"/>
              <a:ea typeface="Roboto Light" pitchFamily="2" charset="0"/>
            </a:endParaRPr>
          </a:p>
          <a:p>
            <a:endParaRPr lang="es-E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EEF495D-7AE8-F1A8-DB79-3A8EF3746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857892"/>
            <a:ext cx="1898856" cy="79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agen 2">
            <a:extLst>
              <a:ext uri="{FF2B5EF4-FFF2-40B4-BE49-F238E27FC236}">
                <a16:creationId xmlns:a16="http://schemas.microsoft.com/office/drawing/2014/main" id="{AE9FA318-3359-C2EA-9255-85E080D308F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6286520"/>
            <a:ext cx="2000263" cy="410971"/>
          </a:xfrm>
          <a:prstGeom prst="rect">
            <a:avLst/>
          </a:prstGeom>
        </p:spPr>
      </p:pic>
      <p:pic>
        <p:nvPicPr>
          <p:cNvPr id="9" name="Imagen 3">
            <a:extLst>
              <a:ext uri="{FF2B5EF4-FFF2-40B4-BE49-F238E27FC236}">
                <a16:creationId xmlns:a16="http://schemas.microsoft.com/office/drawing/2014/main" id="{B8F132FF-10FB-A96E-243C-11A53E9B1DE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14291"/>
            <a:ext cx="1285884" cy="553878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5EA8C8A6-DDBC-240F-BB44-EA40CFB15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142852"/>
            <a:ext cx="738855" cy="70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1AD0A368F770145A1507495CC36DC74" ma:contentTypeVersion="14" ma:contentTypeDescription="Crear nuevo documento." ma:contentTypeScope="" ma:versionID="41c687bcbb83ea314773ab7bd63d6514">
  <xsd:schema xmlns:xsd="http://www.w3.org/2001/XMLSchema" xmlns:xs="http://www.w3.org/2001/XMLSchema" xmlns:p="http://schemas.microsoft.com/office/2006/metadata/properties" xmlns:ns2="85fa3469-2624-43b1-a980-9267e630d5fa" xmlns:ns3="473a6fd1-cbe5-4429-808e-6a72ee70223e" targetNamespace="http://schemas.microsoft.com/office/2006/metadata/properties" ma:root="true" ma:fieldsID="3829b522bf6ce4f49e9caba20c0d5e66" ns2:_="" ns3:_="">
    <xsd:import namespace="85fa3469-2624-43b1-a980-9267e630d5fa"/>
    <xsd:import namespace="473a6fd1-cbe5-4429-808e-6a72ee7022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fa3469-2624-43b1-a980-9267e630d5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Etiquetas de imagen" ma:readOnly="false" ma:fieldId="{5cf76f15-5ced-4ddc-b409-7134ff3c332f}" ma:taxonomyMulti="true" ma:sspId="2f81fab6-5715-43b2-96f5-83aa164231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3a6fd1-cbe5-4429-808e-6a72ee70223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d5b394e6-74d0-441b-ad04-75407cc6a8fe}" ma:internalName="TaxCatchAll" ma:showField="CatchAllData" ma:web="473a6fd1-cbe5-4429-808e-6a72ee7022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73a6fd1-cbe5-4429-808e-6a72ee70223e" xsi:nil="true"/>
    <lcf76f155ced4ddcb4097134ff3c332f xmlns="85fa3469-2624-43b1-a980-9267e630d5f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35C3CEE-ADDC-46E7-84AD-65D9005A27C4}"/>
</file>

<file path=customXml/itemProps2.xml><?xml version="1.0" encoding="utf-8"?>
<ds:datastoreItem xmlns:ds="http://schemas.openxmlformats.org/officeDocument/2006/customXml" ds:itemID="{8ECF64B4-BDA7-4CCC-95F8-C589D3BB8068}"/>
</file>

<file path=customXml/itemProps3.xml><?xml version="1.0" encoding="utf-8"?>
<ds:datastoreItem xmlns:ds="http://schemas.openxmlformats.org/officeDocument/2006/customXml" ds:itemID="{A63FCDEF-EA54-40BE-B34B-D074C6706803}"/>
</file>

<file path=docProps/app.xml><?xml version="1.0" encoding="utf-8"?>
<Properties xmlns="http://schemas.openxmlformats.org/officeDocument/2006/extended-properties" xmlns:vt="http://schemas.openxmlformats.org/officeDocument/2006/docPropsVTypes">
  <TotalTime>2102</TotalTime>
  <Words>587</Words>
  <Application>Microsoft Office PowerPoint</Application>
  <PresentationFormat>Presentación en pantalla (4:3)</PresentationFormat>
  <Paragraphs>99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Arial Unicode MS</vt:lpstr>
      <vt:lpstr>Broadway</vt:lpstr>
      <vt:lpstr>Calibri</vt:lpstr>
      <vt:lpstr>Roboto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Usuario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Creecyl</cp:lastModifiedBy>
  <cp:revision>188</cp:revision>
  <dcterms:created xsi:type="dcterms:W3CDTF">2021-10-20T10:58:02Z</dcterms:created>
  <dcterms:modified xsi:type="dcterms:W3CDTF">2024-01-23T07:55:17Z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0x01010001AD0A368F770145A1507495CC36DC74</vt:lpwstr>
  </property>
</Properties>
</file>