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5" r:id="rId3"/>
    <p:sldId id="286" r:id="rId4"/>
    <p:sldId id="280" r:id="rId5"/>
    <p:sldId id="287" r:id="rId6"/>
    <p:sldId id="289" r:id="rId7"/>
    <p:sldId id="288" r:id="rId8"/>
    <p:sldId id="290" r:id="rId9"/>
    <p:sldId id="281" r:id="rId10"/>
    <p:sldId id="283" r:id="rId11"/>
    <p:sldId id="282" r:id="rId12"/>
    <p:sldId id="284" r:id="rId13"/>
    <p:sldId id="264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D6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5428537-D0F3-2381-06D3-C9B6E3322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xmlns="" id="{F94B7DEE-6F14-7C0D-5ADB-71172877C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xmlns="" id="{D1C5AA6E-42C5-F893-DBD4-05A3815E6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E29FCF2-DC64-9EE9-F0A8-518A5E6E13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95105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xmlns="" id="{E12CBB8C-7393-7501-49E6-0333E204FB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8140" y="6307022"/>
            <a:ext cx="2257287" cy="463779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xmlns="" id="{F034B9DF-EDD3-99C9-83DD-7E6D774FC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923AD15-AFFE-68D0-8627-1C8471F004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330" y="593524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8C6EC60F-7C16-5CFA-D81A-F56DA3087D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3821" y="6308725"/>
            <a:ext cx="2257287" cy="463779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xmlns="" id="{C66C7A70-2B32-E955-F526-B0FF5B741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5D24CD0-85A3-B208-46D3-61C63E9E3B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90819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xmlns="" id="{F889C0B6-61B9-EC87-10DC-BB1E5CD27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0007" y="6307022"/>
            <a:ext cx="2257287" cy="463779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xmlns="" id="{DC581279-8573-6B3A-E12B-A8BFF7EC6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E639769-0779-3767-E81F-EB276F2B1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16" y="590819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4D01A0D8-2A3A-1FE6-3397-9A7187B44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3470" y="6188617"/>
            <a:ext cx="2257287" cy="463779"/>
          </a:xfrm>
          <a:prstGeom prst="rect">
            <a:avLst/>
          </a:prstGeom>
        </p:spPr>
      </p:pic>
      <p:pic>
        <p:nvPicPr>
          <p:cNvPr id="8" name="Imagen 3">
            <a:extLst>
              <a:ext uri="{FF2B5EF4-FFF2-40B4-BE49-F238E27FC236}">
                <a16:creationId xmlns:a16="http://schemas.microsoft.com/office/drawing/2014/main" xmlns="" id="{ED08D7E1-D924-E04E-846B-4E611EA31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2571AE-E631-7BA4-541D-3E103E3D2F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484" y="5961683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xmlns="" id="{3DB2E436-84BE-66A2-3870-DE10577CE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2667" y="6257696"/>
            <a:ext cx="2257287" cy="463779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xmlns="" id="{C0B07C57-9024-1D8A-06A7-08AEB702A8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2448147-68D7-AC64-8C91-EB2FF7874F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816" y="5853056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4C16F92D-D042-35AD-2D5D-31FD509E2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9033" y="6285594"/>
            <a:ext cx="2257287" cy="463779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xmlns="" id="{7537ABB8-B6A8-7815-4A87-729880ED04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C6CD-0349-425D-8B79-FC3113FCE949}" type="datetimeFigureOut">
              <a:rPr lang="es-ES" smtClean="0"/>
              <a:pPr/>
              <a:t>24/10/2023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hyperlink" Target="https://educajcyl-my.sharepoint.com/:v:/g/personal/mmarcosgon_educa_jcyl_es/EZlXbohFEFtFjUvTu6g_OhYBit0MqInPiw46lfsjYOhQzg?e=9GLL2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51114" y="289951"/>
            <a:ext cx="7596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roadway" pitchFamily="82" charset="0"/>
                <a:ea typeface="+mj-ea"/>
                <a:cs typeface="+mj-cs"/>
              </a:rPr>
              <a:t>IESO Arroyo de la Encomienda (Valladolid)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999" r="1181" b="5249"/>
          <a:stretch>
            <a:fillRect/>
          </a:stretch>
        </p:blipFill>
        <p:spPr bwMode="auto">
          <a:xfrm>
            <a:off x="1967870" y="1460800"/>
            <a:ext cx="6582718" cy="328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636829" y="4476589"/>
            <a:ext cx="8072494" cy="2000264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Segoe UI Black" pitchFamily="34" charset="0"/>
              </a:rPr>
              <a:t> </a:t>
            </a:r>
            <a:r>
              <a:rPr lang="es-ES" sz="2800" dirty="0">
                <a:latin typeface="Broadway" pitchFamily="82" charset="0"/>
              </a:rPr>
              <a:t>Tres, dos uno…  </a:t>
            </a:r>
            <a:br>
              <a:rPr lang="es-ES" sz="2800" dirty="0">
                <a:latin typeface="Broadway" pitchFamily="82" charset="0"/>
              </a:rPr>
            </a:br>
            <a:r>
              <a:rPr lang="es-ES" sz="2000" dirty="0">
                <a:latin typeface="Broadway" pitchFamily="82" charset="0"/>
              </a:rPr>
              <a:t>Arrancamos </a:t>
            </a:r>
            <a:r>
              <a:rPr lang="es-ES" sz="2000" b="1" dirty="0">
                <a:latin typeface="Broadway" pitchFamily="82" charset="0"/>
              </a:rPr>
              <a:t>Movimiento Escuelas Libres de Plástico Cy L</a:t>
            </a:r>
            <a:br>
              <a:rPr lang="es-ES" sz="2000" b="1" dirty="0">
                <a:latin typeface="Broadway" pitchFamily="82" charset="0"/>
              </a:rPr>
            </a:br>
            <a:r>
              <a:rPr lang="es-ES" sz="2000" dirty="0">
                <a:latin typeface="Broadway" pitchFamily="82" charset="0"/>
              </a:rPr>
              <a:t>2023-24</a:t>
            </a:r>
            <a:endParaRPr lang="es-ES" sz="2000" b="1" dirty="0">
              <a:latin typeface="Broadway" pitchFamily="82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7870" y="4426769"/>
            <a:ext cx="1281200" cy="12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EF495D-7AE8-F1A8-DB79-3A8EF374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AE9FA318-3359-C2EA-9255-85E080D308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xmlns="" id="{B8F132FF-10FB-A96E-243C-11A53E9B1DE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549" y="74812"/>
            <a:ext cx="1451114" cy="62504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EA8C8A6-DDBC-240F-BB44-EA40CFB1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932" y="788320"/>
            <a:ext cx="833794" cy="7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¿Quiénes?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46050"/>
            <a:ext cx="1728191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369254" y="651529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¿Quiénes formaréis el Consejo Ambiental este curso?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¿Se mantiene el mismo alumnado o se renueva? Si renováis el alumnado es aconsejable mantener algunos de los alumnos del curso pasado, si es posible, para que no haya que explicar la dinámica de trabajo a todo el mundo.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¿Qué personas asistirán a los Consejos Ambientales compartidos con otros centros?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¿Habéis planteado comunicaros con otros miembros de la comunidad educativa? (Resto del alumnado, profesorado, personal no docente, familias…)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0034" y="2268764"/>
            <a:ext cx="81439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¿Quiénes formaréis el Consejo Ambiental este curso?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Alumnos de 3º,2º y queremos que participen </a:t>
            </a:r>
            <a:r>
              <a:rPr lang="es-ES" sz="1600" dirty="0" err="1">
                <a:latin typeface="Roboto Light" pitchFamily="2" charset="0"/>
                <a:ea typeface="Roboto Light" pitchFamily="2" charset="0"/>
              </a:rPr>
              <a:t>tb</a:t>
            </a:r>
            <a:r>
              <a:rPr lang="es-ES" sz="1600" dirty="0">
                <a:latin typeface="Roboto Light" pitchFamily="2" charset="0"/>
                <a:ea typeface="Roboto Light" pitchFamily="2" charset="0"/>
              </a:rPr>
              <a:t> alumnos de 1ºESO.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Los alumnos que empezaron el Proyecto desde 1ºESO y vamos aumentando cada año.</a:t>
            </a:r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2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DF63F71-1741-1CF8-E9E6-C4056B69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6279" y="169023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85918" y="71414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¿De dónde?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714480" y="667664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Definid en pocas palabras dónde os quedasteis el curso pasado con la ecoauditoría.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Resultados. ¿Hasta dónde habéis llegado? ¿Habéis evaluado el trabajo realizado? ¿Qué resultados habéis obtenido?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Comunicación ¿Habéis comunicado el trabajo realizado? ¿A quién? ¿Cómo?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3528" y="2622805"/>
            <a:ext cx="8215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Una frase que resuma vuestro trabajo en el centro educativo para reducir el consumo de plástico.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Conseguiremos nuestro objetivo con: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Constancia, creatividad y mucho ánimo.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</a:t>
            </a:r>
          </a:p>
        </p:txBody>
      </p:sp>
      <p:pic>
        <p:nvPicPr>
          <p:cNvPr id="4100" name="Picture 4" descr="Evaluación - Iconos gratis de negoc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62" y="908720"/>
            <a:ext cx="1643105" cy="1643106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2D4EE4BC-437C-E9D2-1A13-43C1468A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461" y="139850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549AB72-2160-546A-2EA8-2DF8D1AAC2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4679">
            <a:off x="3999198" y="3071785"/>
            <a:ext cx="2321897" cy="32849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43367C-217E-CFFD-8B96-B22CC405E2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1849" y="3048587"/>
            <a:ext cx="1820631" cy="2575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20BD39F-1FBC-3DB5-7B85-8F4DC28270E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3107" y="3962597"/>
            <a:ext cx="1405755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28794" y="71414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¿A dónde?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857356" y="642918"/>
            <a:ext cx="7143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¿Y ahora qué? 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¿Qué queréis trabajar este año con el programa? 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¿Os gustaría afianzar lo conseguido? (Por ejemplo, sumar más aulas a las acciones que habéis realizado).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¿Queréis proponer nuevos retos de entre los que surgieron como resultado del primer diagnóstico en el centro? ¿Cuáles?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¿Os gustaría empezar un nuevo diagnóstico con el alumnado actual del centro? ¿Trabajar el consumo de plástico en otros ámbitos en el centro educativo? (Por ejemplo, material escolar).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2636912"/>
            <a:ext cx="8143932" cy="479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queremos hacer este curso?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>
                <a:solidFill>
                  <a:srgbClr val="385623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MÁS ALLÁ DEL PLÁSTICO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Creación de un Mural 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(en colaboración con el </a:t>
            </a:r>
            <a:r>
              <a:rPr lang="es-ES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</a:t>
            </a: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de Plástica)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Rodeados de plástico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Exposición fotográfica realiza por el </a:t>
            </a:r>
            <a:r>
              <a:rPr lang="es-ES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</a:t>
            </a: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de Plástica, basada en la obra de María </a:t>
            </a:r>
            <a:r>
              <a:rPr lang="es-ES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Cabaleiro</a:t>
            </a: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Microplásticos</a:t>
            </a: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comemos a diario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¿Te atreves al Ganar un </a:t>
            </a:r>
            <a:r>
              <a:rPr lang="es-ES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Record</a:t>
            </a: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Guinness???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 permitas que las bolsas de plástico lleguen al Mar o a los Ríos.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CONCURSO – PLASTIC NO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Concurso </a:t>
            </a:r>
            <a:r>
              <a:rPr lang="es-ES" sz="1000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inter-aulas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 PLÁSTICO SE APILA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TAMBIÉN EN TU MOCHILA</a:t>
            </a:r>
            <a:r>
              <a:rPr lang="es-ES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</a:t>
            </a:r>
          </a:p>
        </p:txBody>
      </p:sp>
      <p:pic>
        <p:nvPicPr>
          <p:cNvPr id="2050" name="Picture 2" descr="Planificación - Iconos gratis de márke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66224"/>
            <a:ext cx="1571636" cy="1571637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1CAB3CB-21CD-F199-B940-3176FB36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1136" y="188640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95" y="714356"/>
            <a:ext cx="86623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xmlns="" id="{1B93BC13-F997-0087-C8D2-0316F99D8F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165" y="18802"/>
            <a:ext cx="1451114" cy="6250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B4BF7DB-BE8C-B902-2B6B-8690039E57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BCE9B7A-8104-0C1A-9053-513286DF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F5468F3-B7EB-E3F4-1082-620C50CC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89306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Concienciación: Concurso </a:t>
            </a:r>
            <a:r>
              <a:rPr lang="es-ES" sz="1600" dirty="0" err="1">
                <a:latin typeface="Roboto Light" pitchFamily="2" charset="0"/>
                <a:ea typeface="Roboto Light" pitchFamily="2" charset="0"/>
              </a:rPr>
              <a:t>Interaulas</a:t>
            </a:r>
            <a:r>
              <a:rPr lang="es-ES" sz="1600" dirty="0">
                <a:latin typeface="Roboto Light" pitchFamily="2" charset="0"/>
                <a:ea typeface="Roboto Light" pitchFamily="2" charset="0"/>
              </a:rPr>
              <a:t> sobre la cantidad de material plástico que llevamos en el material escolar. Sobre todo bolígrafos y rotuladores.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93CF47A-F407-555F-6B6D-27762F2E64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180917"/>
            <a:ext cx="3408586" cy="24083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2A498EA-D4F0-8194-3F0E-A1F9C6D063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1820" y="4444508"/>
            <a:ext cx="3240360" cy="22894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41E109C-E3B2-A800-BA95-0988A1A0C5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451901">
            <a:off x="5726910" y="3275532"/>
            <a:ext cx="1779146" cy="25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07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Creación de Contenedor de recogida de material plástico escolar.. 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Petición de contenedores para recogida de material plástico y otros residuos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614B6D-4044-76B8-CB47-C6B7FC9279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644775"/>
            <a:ext cx="1865192" cy="248692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0F87900-5B61-9B37-D92A-7A91923E22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448491"/>
            <a:ext cx="2316375" cy="32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434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Creación de Contenedor de recogida de material plástico escolar.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Petición de contenedores para recogida de material plástico y otros residuos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8596" y="4999359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Broadway" pitchFamily="82" charset="0"/>
                <a:ea typeface="Roboto Light" pitchFamily="2" charset="0"/>
              </a:rPr>
              <a:t>¿Qué acción/es han sido más eficaces?</a:t>
            </a:r>
          </a:p>
          <a:p>
            <a:endParaRPr lang="es-ES" dirty="0">
              <a:latin typeface="Roboto Light" pitchFamily="2" charset="0"/>
              <a:ea typeface="Roboto Light" pitchFamily="2" charset="0"/>
            </a:endParaRPr>
          </a:p>
          <a:p>
            <a:r>
              <a:rPr lang="es-ES" dirty="0">
                <a:latin typeface="Roboto Light" pitchFamily="2" charset="0"/>
                <a:ea typeface="Roboto Light" pitchFamily="2" charset="0"/>
              </a:rPr>
              <a:t>Indicadla y explicad por qué creéis que ha sido así.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614B6D-4044-76B8-CB47-C6B7FC9279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573016"/>
            <a:ext cx="1865192" cy="24869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Movilización de Departamentos: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Creación de Bot de clasificación de residuos.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Instrumentos musicales reciclados. Batucada reivindicativa.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Estudio de nuevos materiales fáciles de reciclar.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Videos promocionales.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47AE637-630B-7A4E-A531-BA48F3A079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2109" y="3429000"/>
            <a:ext cx="3533388" cy="22548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74962D1-9F73-69EB-F71A-A2B2124BBB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1803" y="2007937"/>
            <a:ext cx="1313399" cy="13133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CFE111C-0C5D-8061-752C-958C5E5915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185840"/>
            <a:ext cx="2492853" cy="131339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72415B6-795D-D5FF-1E96-4CE4D13D475C}"/>
              </a:ext>
            </a:extLst>
          </p:cNvPr>
          <p:cNvSpPr txBox="1"/>
          <p:nvPr/>
        </p:nvSpPr>
        <p:spPr>
          <a:xfrm>
            <a:off x="-324544" y="5587982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s-ES_tradn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Libera_de_plástico_tu_Instituto</a:t>
            </a:r>
            <a:r>
              <a:rPr lang="es-ES_tradn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 (1).mp4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FB53FF4-77BF-BD76-1D6D-68B7D67577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3643314"/>
            <a:ext cx="1425927" cy="19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53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Movilización de Departamentos: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Creación de Bot de clasificación de residuos.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Instrumentos musicales reciclados. Batucada reivindicativa.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Estudio de nuevos materiales fáciles de reciclar.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Videos promocionales.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- Concienciación en la sala de profesores (uso de tazas cerámicas)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B9230C9-B9A2-A931-EE8F-2179B38B08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780" y="1947556"/>
            <a:ext cx="1674667" cy="37253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FB53FF4-77BF-BD76-1D6D-68B7D67577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71900">
            <a:off x="5486548" y="4347802"/>
            <a:ext cx="1618638" cy="21613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8E3FEC0-1512-1D15-1748-7A9A191DA8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6202" y="1823043"/>
            <a:ext cx="1397657" cy="13373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19B90DE-A189-AA5B-F423-1CB32F28E8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660" y="4221219"/>
            <a:ext cx="1234706" cy="16476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96ED698-F957-9086-B3F6-D2C88352A5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366" y="4677101"/>
            <a:ext cx="2969250" cy="18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83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8596" y="2118890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Colaboración con el Ayuntamiento.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Concienciación del entorno educativo.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11801F4-B15C-77DA-92DC-2A19BA0C4D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2611" y="1988840"/>
            <a:ext cx="2277087" cy="30442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58D9778-23BC-CF32-8BC0-E87DEC8A83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2942549"/>
            <a:ext cx="2109399" cy="29964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21F2A47-9228-75AA-9AC5-699B00F603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2044" y="2047476"/>
            <a:ext cx="1896943" cy="47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70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8860" y="642918"/>
            <a:ext cx="6572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¿Qué hemos hecho hasta ahora?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Pequeña enumeración de las acciones llevadas a cabo desde el centro educativo para reducir el consumo de plástico en el mismo surgidas de este programa educativo.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Haced un listado de las acciones con una pequeña descripción entre paréntesis si fuese necesario aclarar algo.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De todas estas acciones </a:t>
            </a:r>
            <a:r>
              <a:rPr lang="es-ES" sz="1100" dirty="0">
                <a:latin typeface="Broadway" pitchFamily="82" charset="0"/>
                <a:ea typeface="Roboto Light" pitchFamily="2" charset="0"/>
              </a:rPr>
              <a:t>¿Cuál o cuáles intuitivamente consideramos que ha reducido más el uso del plástico en el colegio o instituto?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64315" y="2636912"/>
            <a:ext cx="8215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Broadway" pitchFamily="82" charset="0"/>
                <a:ea typeface="Roboto Light" pitchFamily="2" charset="0"/>
              </a:rPr>
              <a:t>¿Qué acción/es han sido más eficaces?</a:t>
            </a:r>
          </a:p>
          <a:p>
            <a:endParaRPr lang="es-ES" dirty="0">
              <a:latin typeface="Roboto Light" pitchFamily="2" charset="0"/>
              <a:ea typeface="Roboto Light" pitchFamily="2" charset="0"/>
            </a:endParaRPr>
          </a:p>
          <a:p>
            <a:r>
              <a:rPr lang="es-ES" dirty="0">
                <a:latin typeface="Roboto Light" pitchFamily="2" charset="0"/>
                <a:ea typeface="Roboto Light" pitchFamily="2" charset="0"/>
              </a:rPr>
              <a:t>El recuento de material plástico, siempre impacta al alumnado.</a:t>
            </a:r>
          </a:p>
          <a:p>
            <a:endParaRPr lang="es-ES" dirty="0">
              <a:latin typeface="Roboto Light" pitchFamily="2" charset="0"/>
              <a:ea typeface="Roboto Light" pitchFamily="2" charset="0"/>
            </a:endParaRPr>
          </a:p>
          <a:p>
            <a:r>
              <a:rPr lang="es-ES" dirty="0">
                <a:latin typeface="Roboto Light" pitchFamily="2" charset="0"/>
                <a:ea typeface="Roboto Light" pitchFamily="2" charset="0"/>
              </a:rPr>
              <a:t>Las colaboraciones interdepartamentales con diferentes actividades.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6708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68025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¿Cómo?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35" y="1131596"/>
            <a:ext cx="1714488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000232" y="642918"/>
            <a:ext cx="7000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¿Cómo hemos trabajado?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Os recordamos la propuesta de las fases metodológicas de nuestro programa: inicio (motivación-prediagnóstico), diagnóstico, reflexión, propuestas de mejora, acción. </a:t>
            </a:r>
          </a:p>
          <a:p>
            <a:r>
              <a:rPr lang="es-ES" sz="1100" dirty="0">
                <a:latin typeface="Roboto Light" pitchFamily="2" charset="0"/>
                <a:ea typeface="Roboto Light" pitchFamily="2" charset="0"/>
              </a:rPr>
              <a:t>¿Hasta dónde habéis llegado con el mismo?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0034" y="3206779"/>
            <a:ext cx="81439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¿Hasta dónde habéis llegado?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Nos encontramos tratando de implicar a todos los Departamentos para transformar el Centro.</a:t>
            </a:r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400" dirty="0">
              <a:latin typeface="Roboto Light" pitchFamily="2" charset="0"/>
              <a:ea typeface="Roboto Light" pitchFamily="2" charset="0"/>
            </a:endParaRPr>
          </a:p>
          <a:p>
            <a:endParaRPr lang="es-E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434101"/>
            <a:ext cx="58579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95536" y="4202601"/>
            <a:ext cx="81439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¿Tenemos claro cómo se hace una ecoauditoría escolar? 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Sí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Ya hemos pasado por los procesos de análisis y diagnóstico. Continuamos con las propuestas de cambio. Volvemos a analizar los cambios en el Centro al final de Curso para continuar con el Proceso el siguiente año..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400" dirty="0">
              <a:latin typeface="Roboto Light" pitchFamily="2" charset="0"/>
              <a:ea typeface="Roboto Light" pitchFamily="2" charset="0"/>
            </a:endParaRPr>
          </a:p>
          <a:p>
            <a:endParaRPr lang="es-E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EC53AB9-361D-2C7C-B208-F9F91373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869" y="308651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3BDAC42321C54CAD019DBAD8D51B63" ma:contentTypeVersion="15" ma:contentTypeDescription="Crear nuevo documento." ma:contentTypeScope="" ma:versionID="0a9b5726f52badf960ec37946df527f5">
  <xsd:schema xmlns:xsd="http://www.w3.org/2001/XMLSchema" xmlns:xs="http://www.w3.org/2001/XMLSchema" xmlns:p="http://schemas.microsoft.com/office/2006/metadata/properties" xmlns:ns2="848beb30-5c51-4394-92be-18ad1da303a2" xmlns:ns3="3b866ab1-391e-440b-a508-66564fe2e580" targetNamespace="http://schemas.microsoft.com/office/2006/metadata/properties" ma:root="true" ma:fieldsID="d942d209b436d4b912ea1744367e520b" ns2:_="" ns3:_="">
    <xsd:import namespace="848beb30-5c51-4394-92be-18ad1da303a2"/>
    <xsd:import namespace="3b866ab1-391e-440b-a508-66564fe2e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beb30-5c51-4394-92be-18ad1da30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6ab1-391e-440b-a508-66564fe2e58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be9f260-f474-4195-b6a8-5823d3c61796}" ma:internalName="TaxCatchAll" ma:showField="CatchAllData" ma:web="3b866ab1-391e-440b-a508-66564fe2e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866ab1-391e-440b-a508-66564fe2e580" xsi:nil="true"/>
    <lcf76f155ced4ddcb4097134ff3c332f xmlns="848beb30-5c51-4394-92be-18ad1da303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AA7B04-CEB0-456D-82F5-9714B66A21EB}"/>
</file>

<file path=customXml/itemProps2.xml><?xml version="1.0" encoding="utf-8"?>
<ds:datastoreItem xmlns:ds="http://schemas.openxmlformats.org/officeDocument/2006/customXml" ds:itemID="{9F26F38A-12AD-4E6D-B735-571BE2020899}"/>
</file>

<file path=customXml/itemProps3.xml><?xml version="1.0" encoding="utf-8"?>
<ds:datastoreItem xmlns:ds="http://schemas.openxmlformats.org/officeDocument/2006/customXml" ds:itemID="{BBB4F347-6D3C-4D9E-9C0E-246C6534377A}"/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1238</Words>
  <Application>Microsoft Office PowerPoint</Application>
  <PresentationFormat>Presentación en pantalla (4:3)</PresentationFormat>
  <Paragraphs>138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 Tres, dos uno…   Arrancamos Movimiento Escuelas Libres de Plástico Cy L 2023-24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Company>Usuario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85</cp:revision>
  <dcterms:created xsi:type="dcterms:W3CDTF">2021-10-20T10:58:02Z</dcterms:created>
  <dcterms:modified xsi:type="dcterms:W3CDTF">2023-10-24T07:31:39Z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0x010100DA3BDAC42321C54CAD019DBAD8D51B63</vt:lpwstr>
  </property>
</Properties>
</file>