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7" r:id="rId5"/>
    <p:sldId id="280" r:id="rId6"/>
    <p:sldId id="281" r:id="rId7"/>
    <p:sldId id="283" r:id="rId8"/>
    <p:sldId id="282" r:id="rId9"/>
    <p:sldId id="284" r:id="rId10"/>
    <p:sldId id="264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D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9C4A84-32C6-F32D-942F-BC1EEAAE3B76}" v="1657" dt="2023-10-23T09:06:44.1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4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23/10/2023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23/10/2023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23/10/2023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23/10/2023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5428537-D0F3-2381-06D3-C9B6E3322D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7681" y="5756079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Imagen 2">
            <a:extLst>
              <a:ext uri="{FF2B5EF4-FFF2-40B4-BE49-F238E27FC236}">
                <a16:creationId xmlns:a16="http://schemas.microsoft.com/office/drawing/2014/main" id="{F94B7DEE-6F14-7C0D-5ADB-71172877C5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1183" y="6062894"/>
            <a:ext cx="2257287" cy="463779"/>
          </a:xfrm>
          <a:prstGeom prst="rect">
            <a:avLst/>
          </a:prstGeom>
        </p:spPr>
      </p:pic>
      <p:pic>
        <p:nvPicPr>
          <p:cNvPr id="9" name="Imagen 3">
            <a:extLst>
              <a:ext uri="{FF2B5EF4-FFF2-40B4-BE49-F238E27FC236}">
                <a16:creationId xmlns:a16="http://schemas.microsoft.com/office/drawing/2014/main" id="{D1C5AA6E-42C5-F893-DBD4-05A3815E691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1183" y="289346"/>
            <a:ext cx="1451114" cy="6250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23/10/2023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E29FCF2-DC64-9EE9-F0A8-518A5E6E13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5951059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Imagen 2">
            <a:extLst>
              <a:ext uri="{FF2B5EF4-FFF2-40B4-BE49-F238E27FC236}">
                <a16:creationId xmlns:a16="http://schemas.microsoft.com/office/drawing/2014/main" id="{E12CBB8C-7393-7501-49E6-0333E204FB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8140" y="6307022"/>
            <a:ext cx="2257287" cy="463779"/>
          </a:xfrm>
          <a:prstGeom prst="rect">
            <a:avLst/>
          </a:prstGeom>
        </p:spPr>
      </p:pic>
      <p:pic>
        <p:nvPicPr>
          <p:cNvPr id="9" name="Imagen 3">
            <a:extLst>
              <a:ext uri="{FF2B5EF4-FFF2-40B4-BE49-F238E27FC236}">
                <a16:creationId xmlns:a16="http://schemas.microsoft.com/office/drawing/2014/main" id="{F034B9DF-EDD3-99C9-83DD-7E6D774FC58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1183" y="289346"/>
            <a:ext cx="1451114" cy="6250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23/10/2023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923AD15-AFFE-68D0-8627-1C8471F004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7330" y="5935241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Imagen 2">
            <a:extLst>
              <a:ext uri="{FF2B5EF4-FFF2-40B4-BE49-F238E27FC236}">
                <a16:creationId xmlns:a16="http://schemas.microsoft.com/office/drawing/2014/main" id="{8C6EC60F-7C16-5CFA-D81A-F56DA3087D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3821" y="6308725"/>
            <a:ext cx="2257287" cy="463779"/>
          </a:xfrm>
          <a:prstGeom prst="rect">
            <a:avLst/>
          </a:prstGeom>
        </p:spPr>
      </p:pic>
      <p:pic>
        <p:nvPicPr>
          <p:cNvPr id="10" name="Imagen 3">
            <a:extLst>
              <a:ext uri="{FF2B5EF4-FFF2-40B4-BE49-F238E27FC236}">
                <a16:creationId xmlns:a16="http://schemas.microsoft.com/office/drawing/2014/main" id="{C66C7A70-2B32-E955-F526-B0FF5B7411A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1183" y="289346"/>
            <a:ext cx="1451114" cy="6250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23/10/2023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5D24CD0-85A3-B208-46D3-61C63E9E3B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5908191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Imagen 2">
            <a:extLst>
              <a:ext uri="{FF2B5EF4-FFF2-40B4-BE49-F238E27FC236}">
                <a16:creationId xmlns:a16="http://schemas.microsoft.com/office/drawing/2014/main" id="{F889C0B6-61B9-EC87-10DC-BB1E5CD27D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0007" y="6307022"/>
            <a:ext cx="2257287" cy="463779"/>
          </a:xfrm>
          <a:prstGeom prst="rect">
            <a:avLst/>
          </a:prstGeom>
        </p:spPr>
      </p:pic>
      <p:pic>
        <p:nvPicPr>
          <p:cNvPr id="12" name="Imagen 3">
            <a:extLst>
              <a:ext uri="{FF2B5EF4-FFF2-40B4-BE49-F238E27FC236}">
                <a16:creationId xmlns:a16="http://schemas.microsoft.com/office/drawing/2014/main" id="{DC581279-8573-6B3A-E12B-A8BFF7EC6F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1183" y="289346"/>
            <a:ext cx="1451114" cy="6250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23/10/2023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E639769-0779-3767-E81F-EB276F2B17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9116" y="5908191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Imagen 2">
            <a:extLst>
              <a:ext uri="{FF2B5EF4-FFF2-40B4-BE49-F238E27FC236}">
                <a16:creationId xmlns:a16="http://schemas.microsoft.com/office/drawing/2014/main" id="{4D01A0D8-2A3A-1FE6-3397-9A7187B441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3470" y="6188617"/>
            <a:ext cx="2257287" cy="463779"/>
          </a:xfrm>
          <a:prstGeom prst="rect">
            <a:avLst/>
          </a:prstGeom>
        </p:spPr>
      </p:pic>
      <p:pic>
        <p:nvPicPr>
          <p:cNvPr id="8" name="Imagen 3">
            <a:extLst>
              <a:ext uri="{FF2B5EF4-FFF2-40B4-BE49-F238E27FC236}">
                <a16:creationId xmlns:a16="http://schemas.microsoft.com/office/drawing/2014/main" id="{ED08D7E1-D924-E04E-846B-4E611EA31D0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1183" y="289346"/>
            <a:ext cx="1451114" cy="6250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23/10/2023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F2571AE-E631-7BA4-541D-3E103E3D2F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8484" y="5961683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agen 2">
            <a:extLst>
              <a:ext uri="{FF2B5EF4-FFF2-40B4-BE49-F238E27FC236}">
                <a16:creationId xmlns:a16="http://schemas.microsoft.com/office/drawing/2014/main" id="{3DB2E436-84BE-66A2-3870-DE10577CE9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2667" y="6257696"/>
            <a:ext cx="2257287" cy="463779"/>
          </a:xfrm>
          <a:prstGeom prst="rect">
            <a:avLst/>
          </a:prstGeom>
        </p:spPr>
      </p:pic>
      <p:pic>
        <p:nvPicPr>
          <p:cNvPr id="7" name="Imagen 3">
            <a:extLst>
              <a:ext uri="{FF2B5EF4-FFF2-40B4-BE49-F238E27FC236}">
                <a16:creationId xmlns:a16="http://schemas.microsoft.com/office/drawing/2014/main" id="{C0B07C57-9024-1D8A-06A7-08AEB702A8A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1183" y="289346"/>
            <a:ext cx="1451114" cy="6250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23/10/2023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2448147-68D7-AC64-8C91-EB2FF7874FA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6816" y="5853056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Imagen 2">
            <a:extLst>
              <a:ext uri="{FF2B5EF4-FFF2-40B4-BE49-F238E27FC236}">
                <a16:creationId xmlns:a16="http://schemas.microsoft.com/office/drawing/2014/main" id="{4C16F92D-D042-35AD-2D5D-31FD509E2F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9033" y="6285594"/>
            <a:ext cx="2257287" cy="463779"/>
          </a:xfrm>
          <a:prstGeom prst="rect">
            <a:avLst/>
          </a:prstGeom>
        </p:spPr>
      </p:pic>
      <p:pic>
        <p:nvPicPr>
          <p:cNvPr id="10" name="Imagen 3">
            <a:extLst>
              <a:ext uri="{FF2B5EF4-FFF2-40B4-BE49-F238E27FC236}">
                <a16:creationId xmlns:a16="http://schemas.microsoft.com/office/drawing/2014/main" id="{7537ABB8-B6A8-7815-4A87-729880ED04A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1183" y="289346"/>
            <a:ext cx="1451114" cy="6250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7C6CD-0349-425D-8B79-FC3113FCE949}" type="datetimeFigureOut">
              <a:rPr lang="es-ES" smtClean="0"/>
              <a:pPr/>
              <a:t>23/10/2023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7C6CD-0349-425D-8B79-FC3113FCE949}" type="datetimeFigureOut">
              <a:rPr lang="es-ES" smtClean="0"/>
              <a:pPr/>
              <a:t>23/10/2023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773F6-84A8-4D5C-AF6C-CE97B8635B2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reecyl.centros.educa.jcyl.es/sitio/index.cgi?wid_seccion=21&amp;wid_item=284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547663" y="335022"/>
            <a:ext cx="7258331" cy="10772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ES" sz="3200" b="1" dirty="0">
                <a:latin typeface="Broadway"/>
                <a:ea typeface="+mj-ea"/>
                <a:cs typeface="+mj-cs"/>
              </a:rPr>
              <a:t>CEIP PIO DEL RÍO HORTEGA (Portillo)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t="6999" r="1181" b="5249"/>
          <a:stretch>
            <a:fillRect/>
          </a:stretch>
        </p:blipFill>
        <p:spPr bwMode="auto">
          <a:xfrm>
            <a:off x="1967870" y="1460800"/>
            <a:ext cx="6582718" cy="328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1 Título"/>
          <p:cNvSpPr>
            <a:spLocks noGrp="1"/>
          </p:cNvSpPr>
          <p:nvPr>
            <p:ph type="ctrTitle"/>
          </p:nvPr>
        </p:nvSpPr>
        <p:spPr>
          <a:xfrm>
            <a:off x="636829" y="4476589"/>
            <a:ext cx="8072494" cy="2000264"/>
          </a:xfrm>
        </p:spPr>
        <p:txBody>
          <a:bodyPr>
            <a:normAutofit/>
          </a:bodyPr>
          <a:lstStyle/>
          <a:p>
            <a:r>
              <a:rPr lang="es-ES" sz="2800" dirty="0">
                <a:latin typeface="Segoe UI Black" pitchFamily="34" charset="0"/>
              </a:rPr>
              <a:t> </a:t>
            </a:r>
            <a:r>
              <a:rPr lang="es-ES" sz="2800" dirty="0">
                <a:latin typeface="Broadway" pitchFamily="82" charset="0"/>
              </a:rPr>
              <a:t>Tres, dos uno…  </a:t>
            </a:r>
            <a:br>
              <a:rPr lang="es-ES" sz="2800" dirty="0">
                <a:latin typeface="Broadway" pitchFamily="82" charset="0"/>
              </a:rPr>
            </a:br>
            <a:r>
              <a:rPr lang="es-ES" sz="2000" dirty="0">
                <a:latin typeface="Broadway" pitchFamily="82" charset="0"/>
              </a:rPr>
              <a:t>Arrancamos </a:t>
            </a:r>
            <a:r>
              <a:rPr lang="es-ES" sz="2000" b="1" dirty="0">
                <a:latin typeface="Broadway" pitchFamily="82" charset="0"/>
              </a:rPr>
              <a:t>Movimiento Escuelas Libres de Plástico Cy L</a:t>
            </a:r>
            <a:br>
              <a:rPr lang="es-ES" sz="2000" b="1" dirty="0">
                <a:latin typeface="Broadway" pitchFamily="82" charset="0"/>
              </a:rPr>
            </a:br>
            <a:r>
              <a:rPr lang="es-ES" sz="2000" dirty="0">
                <a:latin typeface="Broadway" pitchFamily="82" charset="0"/>
              </a:rPr>
              <a:t>2023-24</a:t>
            </a:r>
            <a:endParaRPr lang="es-ES" sz="2000" b="1" dirty="0">
              <a:latin typeface="Broadway" pitchFamily="82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7870" y="4426769"/>
            <a:ext cx="1281200" cy="12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EF495D-7AE8-F1A8-DB79-3A8EF3746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7681" y="5756079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Imagen 2">
            <a:extLst>
              <a:ext uri="{FF2B5EF4-FFF2-40B4-BE49-F238E27FC236}">
                <a16:creationId xmlns:a16="http://schemas.microsoft.com/office/drawing/2014/main" id="{AE9FA318-3359-C2EA-9255-85E080D30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183" y="6062894"/>
            <a:ext cx="2257287" cy="463779"/>
          </a:xfrm>
          <a:prstGeom prst="rect">
            <a:avLst/>
          </a:prstGeom>
        </p:spPr>
      </p:pic>
      <p:pic>
        <p:nvPicPr>
          <p:cNvPr id="7" name="Imagen 3">
            <a:extLst>
              <a:ext uri="{FF2B5EF4-FFF2-40B4-BE49-F238E27FC236}">
                <a16:creationId xmlns:a16="http://schemas.microsoft.com/office/drawing/2014/main" id="{B8F132FF-10FB-A96E-243C-11A53E9B1D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549" y="74812"/>
            <a:ext cx="1451114" cy="625049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5EA8C8A6-DDBC-240F-BB44-EA40CFB15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932" y="788320"/>
            <a:ext cx="833794" cy="7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357422" y="71414"/>
            <a:ext cx="66437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latin typeface="Broadway" pitchFamily="82" charset="0"/>
                <a:ea typeface="+mj-ea"/>
                <a:cs typeface="+mj-cs"/>
              </a:rPr>
              <a:t>¿Qué?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428860" y="642918"/>
            <a:ext cx="657229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Broadway" pitchFamily="82" charset="0"/>
                <a:ea typeface="Roboto Light" pitchFamily="2" charset="0"/>
              </a:rPr>
              <a:t>¿Qué hemos hecho hasta ahora?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Pequeña enumeración de las acciones llevadas a cabo desde el centro educativo para reducir el consumo de plástico en el mismo surgidas de este programa educativo.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Haced un listado de las acciones con una pequeña descripción entre paréntesis si fuese necesario aclarar algo.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De todas estas acciones </a:t>
            </a:r>
            <a:r>
              <a:rPr lang="es-ES" sz="1100" dirty="0">
                <a:latin typeface="Broadway" pitchFamily="82" charset="0"/>
                <a:ea typeface="Roboto Light" pitchFamily="2" charset="0"/>
              </a:rPr>
              <a:t>¿Cuál o cuáles intuitivamente consideramos que ha reducido más el uso del plástico en el colegio o instituto?</a:t>
            </a:r>
          </a:p>
        </p:txBody>
      </p:sp>
      <p:pic>
        <p:nvPicPr>
          <p:cNvPr id="6" name="Picture 6" descr="Las Siguientes Son Algunas De Las Preguntas Que Recibo - Frequently Asked Questions Icon Clipart (768x627), Png Downlo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323" y="886595"/>
            <a:ext cx="1662206" cy="1357035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428596" y="2118890"/>
            <a:ext cx="8143932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1600" dirty="0">
                <a:latin typeface="Broadway" pitchFamily="82" charset="0"/>
                <a:ea typeface="Roboto Light" pitchFamily="2" charset="0"/>
              </a:rPr>
              <a:t>¿Qué hemos hecho?</a:t>
            </a:r>
          </a:p>
          <a:p>
            <a:endParaRPr lang="es-ES" sz="1600" dirty="0">
              <a:latin typeface="Roboto Light" pitchFamily="2" charset="0"/>
              <a:ea typeface="Roboto Light" pitchFamily="2" charset="0"/>
            </a:endParaRPr>
          </a:p>
          <a:p>
            <a:r>
              <a:rPr lang="es-ES" sz="1600">
                <a:latin typeface="Roboto Light"/>
                <a:ea typeface="Roboto Light"/>
                <a:cs typeface="Roboto Light"/>
              </a:rPr>
              <a:t>*Ecoauditoría para ser conscientes de LA SITUACIÓN INICIAL o punto de partida.</a:t>
            </a:r>
            <a:endParaRPr lang="es-ES" sz="1600">
              <a:latin typeface="Roboto Light" pitchFamily="2" charset="0"/>
              <a:ea typeface="Roboto Light" pitchFamily="2" charset="0"/>
              <a:cs typeface="Roboto Light"/>
            </a:endParaRPr>
          </a:p>
          <a:p>
            <a:r>
              <a:rPr lang="es-ES" sz="1600" dirty="0">
                <a:latin typeface="Roboto Light"/>
                <a:ea typeface="Roboto Light"/>
                <a:cs typeface="Roboto Light"/>
              </a:rPr>
              <a:t>*Acuerdos en torno a la reducción de plásticos en los almuerzos utilizando materiales reutilizables como fiambreras, bolsas de tela, botellas metálicas etc.</a:t>
            </a:r>
            <a:endParaRPr lang="es-ES" sz="1600" dirty="0">
              <a:latin typeface="Roboto Light" pitchFamily="2" charset="0"/>
              <a:ea typeface="Roboto Light" pitchFamily="2" charset="0"/>
              <a:cs typeface="Roboto Light"/>
            </a:endParaRPr>
          </a:p>
          <a:p>
            <a:r>
              <a:rPr lang="es-ES" sz="1600" dirty="0">
                <a:latin typeface="Roboto Light"/>
                <a:ea typeface="Roboto Light"/>
                <a:cs typeface="Roboto Light"/>
              </a:rPr>
              <a:t>*En el caso de usar plásticos (zumos, envoltorios de pajitas, papel de plata </a:t>
            </a:r>
            <a:r>
              <a:rPr lang="es-ES" sz="1600" err="1">
                <a:latin typeface="Roboto Light"/>
                <a:ea typeface="Roboto Light"/>
                <a:cs typeface="Roboto Light"/>
              </a:rPr>
              <a:t>etc</a:t>
            </a:r>
            <a:r>
              <a:rPr lang="es-ES" sz="1600" dirty="0">
                <a:latin typeface="Roboto Light"/>
                <a:ea typeface="Roboto Light"/>
                <a:cs typeface="Roboto Light"/>
              </a:rPr>
              <a:t>) insistimos en el reciclaje , por lo tanto hemos instalado multitud de contenedores para plástico y </a:t>
            </a:r>
            <a:r>
              <a:rPr lang="es-ES" sz="1600">
                <a:latin typeface="Roboto Light"/>
                <a:ea typeface="Roboto Light"/>
                <a:cs typeface="Roboto Light"/>
              </a:rPr>
              <a:t>papel en el centro.</a:t>
            </a:r>
          </a:p>
          <a:p>
            <a:r>
              <a:rPr lang="es-ES" sz="1600" dirty="0">
                <a:latin typeface="Roboto Light"/>
                <a:ea typeface="Roboto Light"/>
                <a:cs typeface="Roboto Light"/>
              </a:rPr>
              <a:t>*Los vasos de café de la máquina del colegio hemos solicitado que no incluyan plástico y sean reciclables.</a:t>
            </a:r>
          </a:p>
          <a:p>
            <a:endParaRPr lang="es-ES" sz="1600" dirty="0">
              <a:latin typeface="Broadway" pitchFamily="82" charset="0"/>
              <a:ea typeface="Roboto Light" pitchFamily="2" charset="0"/>
            </a:endParaRPr>
          </a:p>
          <a:p>
            <a:endParaRPr lang="es-ES" sz="1600" dirty="0"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19701" y="4607982"/>
            <a:ext cx="8215370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s-ES" dirty="0">
                <a:latin typeface="Broadway" pitchFamily="82" charset="0"/>
                <a:ea typeface="Roboto Light" pitchFamily="2" charset="0"/>
              </a:rPr>
              <a:t>¿Qué acción/es han sido más eficaces?</a:t>
            </a:r>
          </a:p>
          <a:p>
            <a:endParaRPr lang="es-ES" dirty="0">
              <a:latin typeface="Roboto Light" pitchFamily="2" charset="0"/>
              <a:ea typeface="Roboto Light" pitchFamily="2" charset="0"/>
            </a:endParaRPr>
          </a:p>
          <a:p>
            <a:r>
              <a:rPr lang="es-ES" dirty="0">
                <a:latin typeface="Roboto Light"/>
                <a:ea typeface="Roboto Light"/>
                <a:cs typeface="Roboto Light"/>
              </a:rPr>
              <a:t>Todas las acciones han tenido una buena acogida y observamos que  hemos reducido ostensiblemente la cantidad de plástico en nuestro centro.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3511E976-772F-6BCC-1EF4-55E7A124E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8401" y="192045"/>
            <a:ext cx="654193" cy="62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357422" y="68025"/>
            <a:ext cx="6357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latin typeface="Broadway" pitchFamily="82" charset="0"/>
                <a:ea typeface="+mj-ea"/>
                <a:cs typeface="+mj-cs"/>
              </a:rPr>
              <a:t>¿Cómo?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135" y="1131596"/>
            <a:ext cx="1714488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2000232" y="642918"/>
            <a:ext cx="70009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Broadway" pitchFamily="82" charset="0"/>
                <a:ea typeface="Roboto Light" pitchFamily="2" charset="0"/>
              </a:rPr>
              <a:t>¿Cómo hemos trabajado?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Os recordamos la propuesta de las fases metodológicas de nuestro programa: inicio (motivación-prediagnóstico), diagnóstico, reflexión, propuestas de mejora, acción. 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¿Hasta dónde habéis llegado con el mismo?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500034" y="3206779"/>
            <a:ext cx="8143932" cy="20005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1600" dirty="0">
                <a:latin typeface="Broadway" pitchFamily="82" charset="0"/>
                <a:ea typeface="Roboto Light" pitchFamily="2" charset="0"/>
              </a:rPr>
              <a:t>¿Hasta dónde habéis llegado?</a:t>
            </a:r>
          </a:p>
          <a:p>
            <a:r>
              <a:rPr lang="es-ES" sz="1600" dirty="0">
                <a:latin typeface="Roboto Light"/>
                <a:ea typeface="Roboto Light"/>
                <a:cs typeface="Roboto Light"/>
              </a:rPr>
              <a:t>Hemos llevado a cabo los cuatro pasos propuestos.</a:t>
            </a:r>
            <a:endParaRPr lang="es-ES" sz="1600" dirty="0">
              <a:latin typeface="Roboto Light" pitchFamily="2" charset="0"/>
              <a:ea typeface="Roboto Light" pitchFamily="2" charset="0"/>
              <a:cs typeface="Roboto Light"/>
            </a:endParaRP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Os recordamos las 4 actividades base propuestas para realizar la ecoauditoría:</a:t>
            </a:r>
          </a:p>
          <a:p>
            <a:r>
              <a:rPr lang="es-ES" sz="1600" dirty="0">
                <a:latin typeface="Roboto Light" pitchFamily="2" charset="0"/>
                <a:ea typeface="Roboto Light" pitchFamily="2" charset="0"/>
                <a:hlinkClick r:id="rId3"/>
              </a:rPr>
              <a:t>http://creecyl.centros.educa.jcyl.es/sitio/index.cgi?wid_seccion=21&amp;wid_item=284</a:t>
            </a:r>
            <a:r>
              <a:rPr lang="es-ES" sz="1600" dirty="0">
                <a:latin typeface="Roboto Light" pitchFamily="2" charset="0"/>
                <a:ea typeface="Roboto Light" pitchFamily="2" charset="0"/>
              </a:rPr>
              <a:t> (en la infografía)</a:t>
            </a:r>
          </a:p>
          <a:p>
            <a:endParaRPr lang="es-ES" sz="1600" dirty="0">
              <a:latin typeface="Broadway" pitchFamily="82" charset="0"/>
              <a:ea typeface="Roboto Light" pitchFamily="2" charset="0"/>
            </a:endParaRPr>
          </a:p>
          <a:p>
            <a:endParaRPr lang="es-ES" sz="1400" dirty="0">
              <a:latin typeface="Roboto Light" pitchFamily="2" charset="0"/>
              <a:ea typeface="Roboto Light" pitchFamily="2" charset="0"/>
            </a:endParaRPr>
          </a:p>
          <a:p>
            <a:endParaRPr lang="es-ES" sz="1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1434101"/>
            <a:ext cx="585791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CuadroTexto"/>
          <p:cNvSpPr txBox="1"/>
          <p:nvPr/>
        </p:nvSpPr>
        <p:spPr>
          <a:xfrm>
            <a:off x="500034" y="4869160"/>
            <a:ext cx="8143932" cy="15081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1600" dirty="0">
                <a:latin typeface="Broadway" pitchFamily="82" charset="0"/>
                <a:ea typeface="Roboto Light" pitchFamily="2" charset="0"/>
              </a:rPr>
              <a:t>¿Tenemos claro cómo se hace una ecoauditoría escolar? </a:t>
            </a:r>
          </a:p>
          <a:p>
            <a:r>
              <a:rPr lang="es-ES" sz="1600" dirty="0">
                <a:latin typeface="Roboto Light"/>
                <a:ea typeface="Roboto Light"/>
                <a:cs typeface="Roboto Light"/>
              </a:rPr>
              <a:t>Sí </a:t>
            </a:r>
            <a:endParaRPr lang="es-ES" sz="1600" dirty="0">
              <a:latin typeface="Roboto Light" pitchFamily="2" charset="0"/>
              <a:ea typeface="Roboto Light" pitchFamily="2" charset="0"/>
              <a:cs typeface="Roboto Light"/>
            </a:endParaRPr>
          </a:p>
          <a:p>
            <a:endParaRPr lang="es-ES" sz="1600" dirty="0">
              <a:latin typeface="Roboto Light" pitchFamily="2" charset="0"/>
              <a:ea typeface="Roboto Light" pitchFamily="2" charset="0"/>
              <a:cs typeface="Roboto Light"/>
            </a:endParaRPr>
          </a:p>
          <a:p>
            <a:endParaRPr lang="es-ES" sz="1600" dirty="0">
              <a:latin typeface="Broadway" pitchFamily="82" charset="0"/>
              <a:ea typeface="Roboto Light" pitchFamily="2" charset="0"/>
            </a:endParaRPr>
          </a:p>
          <a:p>
            <a:endParaRPr lang="es-ES" sz="1400" dirty="0">
              <a:latin typeface="Roboto Light" pitchFamily="2" charset="0"/>
              <a:ea typeface="Roboto Light" pitchFamily="2" charset="0"/>
            </a:endParaRPr>
          </a:p>
          <a:p>
            <a:endParaRPr lang="es-ES" sz="1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7EC53AB9-361D-2C7C-B208-F9F913735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869" y="308651"/>
            <a:ext cx="654193" cy="62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357422" y="71414"/>
            <a:ext cx="6572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latin typeface="Broadway" pitchFamily="82" charset="0"/>
                <a:ea typeface="+mj-ea"/>
                <a:cs typeface="+mj-cs"/>
              </a:rPr>
              <a:t>¿Quiénes?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46050"/>
            <a:ext cx="1728191" cy="172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2369254" y="651529"/>
            <a:ext cx="657229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Broadway" pitchFamily="82" charset="0"/>
                <a:ea typeface="Roboto Light" pitchFamily="2" charset="0"/>
              </a:rPr>
              <a:t>¿Quiénes formaréis el Consejo Ambiental este curso?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¿Se mantiene el mismo alumnado o se renueva? Si renováis el alumnado es aconsejable mantener algunos de los alumnos del curso pasado, si es posible, para que no haya que explicar la dinámica de trabajo a todo el mundo.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¿Qué personas asistirán a los Consejos Ambientales compartidos con otros centros?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¿Habéis planteado comunicaros con otros miembros de la comunidad educativa? (Resto del alumnado, profesorado, personal no docente, familias…)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500034" y="2268764"/>
            <a:ext cx="8143932" cy="34778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1600" dirty="0">
                <a:latin typeface="Broadway" pitchFamily="82" charset="0"/>
                <a:ea typeface="Roboto Light" pitchFamily="2" charset="0"/>
              </a:rPr>
              <a:t>¿Quiénes formaréis el Consejo Ambiental este curso?</a:t>
            </a:r>
          </a:p>
          <a:p>
            <a:endParaRPr lang="es-ES" sz="1600" dirty="0">
              <a:latin typeface="Broadway" pitchFamily="82" charset="0"/>
              <a:ea typeface="Roboto Light" pitchFamily="2" charset="0"/>
            </a:endParaRPr>
          </a:p>
          <a:p>
            <a:r>
              <a:rPr lang="es-ES" sz="1600" dirty="0">
                <a:latin typeface="Roboto Light"/>
                <a:ea typeface="Roboto Light"/>
                <a:cs typeface="Roboto Light"/>
              </a:rPr>
              <a:t>Un profesor responsable:</a:t>
            </a:r>
            <a:br>
              <a:rPr lang="es-ES" sz="1600" dirty="0">
                <a:latin typeface="Roboto Light"/>
                <a:ea typeface="Roboto Light"/>
                <a:cs typeface="Roboto Light"/>
              </a:rPr>
            </a:br>
            <a:r>
              <a:rPr lang="es-ES" sz="1600" dirty="0">
                <a:latin typeface="Roboto Light"/>
                <a:ea typeface="Roboto Light"/>
                <a:cs typeface="Roboto Light"/>
              </a:rPr>
              <a:t>LUIS ÁNGEL FERNÁNDEZ VILLAFAÑE</a:t>
            </a:r>
            <a:endParaRPr lang="es-ES" sz="1600" dirty="0">
              <a:latin typeface="Roboto Light" pitchFamily="2" charset="0"/>
              <a:ea typeface="Roboto Light" pitchFamily="2" charset="0"/>
              <a:cs typeface="Roboto Light"/>
            </a:endParaRPr>
          </a:p>
          <a:p>
            <a:endParaRPr lang="es-ES" sz="1600" dirty="0">
              <a:latin typeface="Roboto Light"/>
              <a:ea typeface="Roboto Light"/>
              <a:cs typeface="Roboto Light"/>
            </a:endParaRPr>
          </a:p>
          <a:p>
            <a:r>
              <a:rPr lang="es-ES" sz="1600" dirty="0">
                <a:latin typeface="Roboto Light"/>
                <a:ea typeface="Roboto Light"/>
                <a:cs typeface="Roboto Light"/>
              </a:rPr>
              <a:t>Dos alumnos participantes en el proyecto el curso pasado que actuarán en el rol de VETERANOS</a:t>
            </a:r>
          </a:p>
          <a:p>
            <a:r>
              <a:rPr lang="es-ES" sz="1600" dirty="0">
                <a:latin typeface="Roboto Light"/>
                <a:ea typeface="Roboto Light"/>
                <a:cs typeface="Roboto Light"/>
              </a:rPr>
              <a:t>ISMAEL VILORIO BACHILLER</a:t>
            </a:r>
            <a:endParaRPr lang="es-ES" sz="1600" dirty="0">
              <a:latin typeface="Roboto Light"/>
              <a:ea typeface="Roboto Light" pitchFamily="2" charset="0"/>
              <a:cs typeface="Roboto Light"/>
            </a:endParaRPr>
          </a:p>
          <a:p>
            <a:r>
              <a:rPr lang="es-ES" sz="1600" dirty="0">
                <a:latin typeface="Roboto Light"/>
                <a:ea typeface="Roboto Light"/>
                <a:cs typeface="Roboto Light"/>
              </a:rPr>
              <a:t>CLARA MARTÍNEZ LÓPEZ</a:t>
            </a:r>
          </a:p>
          <a:p>
            <a:endParaRPr lang="es-ES" sz="1600" dirty="0">
              <a:latin typeface="Roboto Light"/>
              <a:ea typeface="Roboto Light"/>
              <a:cs typeface="Roboto Light"/>
            </a:endParaRPr>
          </a:p>
          <a:p>
            <a:r>
              <a:rPr lang="es-ES" sz="1600" dirty="0">
                <a:latin typeface="Roboto Light"/>
                <a:ea typeface="Roboto Light"/>
                <a:cs typeface="Roboto Light"/>
              </a:rPr>
              <a:t>Dos alumnos de 5º curso que se incorporan al Consejo de Centro</a:t>
            </a:r>
            <a:endParaRPr lang="es-ES" sz="1600" dirty="0">
              <a:latin typeface="Roboto Light"/>
              <a:ea typeface="Roboto Light" pitchFamily="2" charset="0"/>
              <a:cs typeface="Roboto Light"/>
            </a:endParaRPr>
          </a:p>
          <a:p>
            <a:endParaRPr lang="es-ES" sz="1600" dirty="0">
              <a:latin typeface="Broadway" pitchFamily="82" charset="0"/>
              <a:ea typeface="Roboto Light" pitchFamily="2" charset="0"/>
            </a:endParaRPr>
          </a:p>
          <a:p>
            <a:endParaRPr lang="es-ES" sz="1200" dirty="0">
              <a:latin typeface="Roboto Light" pitchFamily="2" charset="0"/>
              <a:ea typeface="Roboto Light" pitchFamily="2" charset="0"/>
            </a:endParaRP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 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7DF63F71-1741-1CF8-E9E6-C4056B69F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6279" y="169023"/>
            <a:ext cx="654193" cy="62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85918" y="71414"/>
            <a:ext cx="6929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latin typeface="Broadway" pitchFamily="82" charset="0"/>
                <a:ea typeface="+mj-ea"/>
                <a:cs typeface="+mj-cs"/>
              </a:rPr>
              <a:t>¿De dónde?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714480" y="667664"/>
            <a:ext cx="7286676" cy="161582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1100" dirty="0">
                <a:latin typeface="Broadway" pitchFamily="82" charset="0"/>
                <a:ea typeface="Roboto Light" pitchFamily="2" charset="0"/>
              </a:rPr>
              <a:t>Definid en pocas palabras dónde os quedasteis el curso pasado con la ecoauditoría.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Resultados. ¿Hasta dónde habéis llegado? ¿Habéis evaluado el trabajo realizado? ¿Qué resultados habéis obtenido?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Comunicación ¿Habéis comunicado el trabajo realizado? ¿A quién? ¿Cómo?</a:t>
            </a:r>
          </a:p>
          <a:p>
            <a:endParaRPr lang="es-ES" sz="1100" dirty="0">
              <a:latin typeface="Roboto Light"/>
              <a:ea typeface="Roboto Light"/>
              <a:cs typeface="Roboto Light"/>
            </a:endParaRPr>
          </a:p>
          <a:p>
            <a:r>
              <a:rPr lang="es-ES" sz="1100" dirty="0">
                <a:latin typeface="Roboto Light"/>
                <a:ea typeface="Roboto Light"/>
                <a:cs typeface="Roboto Light"/>
              </a:rPr>
              <a:t>Llevamos a cabo la eco-auditoría siguiendo los procesos de información-análisis y motivación. Los resultados fueron comunicados a todo el alumnado y a las familias a través de canales de comunicación de centro (TEAMS y AULA VIRTUAL) y hemos visibilizado las acciones en diferentes momentos de los podcast que generamos en nuestra radio </a:t>
            </a:r>
            <a:r>
              <a:rPr lang="es-ES" sz="1100">
                <a:latin typeface="Roboto Light"/>
                <a:ea typeface="Roboto Light"/>
                <a:cs typeface="Roboto Light"/>
              </a:rPr>
              <a:t>escolar LA VOZ DE LA CUESTA</a:t>
            </a:r>
          </a:p>
          <a:p>
            <a:endParaRPr lang="es-ES" sz="1100" dirty="0">
              <a:latin typeface="Roboto Light" pitchFamily="2" charset="0"/>
              <a:ea typeface="Roboto Light" pitchFamily="2" charset="0"/>
              <a:cs typeface="Roboto Ligh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23528" y="2622805"/>
            <a:ext cx="8215370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1600" dirty="0">
                <a:latin typeface="Broadway" pitchFamily="82" charset="0"/>
                <a:ea typeface="Roboto Light" pitchFamily="2" charset="0"/>
              </a:rPr>
              <a:t>Una frase que resuma vuestro trabajo en el centro educativo para reducir el consumo de plástico.</a:t>
            </a:r>
          </a:p>
          <a:p>
            <a:endParaRPr lang="es-ES" sz="1600" dirty="0">
              <a:latin typeface="Roboto Light" pitchFamily="2" charset="0"/>
              <a:ea typeface="Roboto Light" pitchFamily="2" charset="0"/>
            </a:endParaRPr>
          </a:p>
          <a:p>
            <a:r>
              <a:rPr lang="es-ES" sz="1600" dirty="0">
                <a:latin typeface="Roboto Light"/>
                <a:ea typeface="Roboto Light"/>
                <a:cs typeface="Roboto Light"/>
              </a:rPr>
              <a:t>UN LARGO CAMINO COMPARTIDO ENTRE TODOS DONDE CADA DETALLE CUENTA.</a:t>
            </a:r>
            <a:endParaRPr lang="es-ES" sz="1600" dirty="0">
              <a:latin typeface="Roboto Light" pitchFamily="2" charset="0"/>
              <a:ea typeface="Roboto Light" pitchFamily="2" charset="0"/>
              <a:cs typeface="Roboto Light"/>
            </a:endParaRPr>
          </a:p>
          <a:p>
            <a:endParaRPr lang="es-ES" sz="1600" dirty="0">
              <a:latin typeface="Broadway" pitchFamily="82" charset="0"/>
              <a:ea typeface="Roboto Light" pitchFamily="2" charset="0"/>
            </a:endParaRP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 </a:t>
            </a:r>
          </a:p>
        </p:txBody>
      </p:sp>
      <p:pic>
        <p:nvPicPr>
          <p:cNvPr id="4100" name="Picture 4" descr="Evaluación - Iconos gratis de negoc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362" y="908720"/>
            <a:ext cx="1643105" cy="1643106"/>
          </a:xfrm>
          <a:prstGeom prst="rect">
            <a:avLst/>
          </a:prstGeom>
          <a:noFill/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2D4EE4BC-437C-E9D2-1A13-43C1468AC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1461" y="139850"/>
            <a:ext cx="654193" cy="62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928794" y="71414"/>
            <a:ext cx="6786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latin typeface="Broadway" pitchFamily="82" charset="0"/>
                <a:ea typeface="+mj-ea"/>
                <a:cs typeface="+mj-cs"/>
              </a:rPr>
              <a:t>¿A dónde?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857356" y="642918"/>
            <a:ext cx="71438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Broadway" pitchFamily="82" charset="0"/>
                <a:ea typeface="Roboto Light" pitchFamily="2" charset="0"/>
              </a:rPr>
              <a:t>¿Y ahora qué? 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¿Qué queréis trabajar este año con el programa? 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¿Os gustaría afianzar lo conseguido? (Por ejemplo, sumar más aulas a las acciones que habéis realizado).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¿Queréis proponer nuevos retos de entre los que surgieron como resultado del primer diagnóstico en el centro? ¿Cuáles?</a:t>
            </a:r>
          </a:p>
          <a:p>
            <a:r>
              <a:rPr lang="es-ES" sz="1100" dirty="0">
                <a:latin typeface="Roboto Light" pitchFamily="2" charset="0"/>
                <a:ea typeface="Roboto Light" pitchFamily="2" charset="0"/>
              </a:rPr>
              <a:t>¿Os gustaría empezar un nuevo diagnóstico con el alumnado actual del centro? ¿Trabajar el consumo de plástico en otros ámbitos en el centro educativo? (Por ejemplo, material escolar).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857224" y="2537861"/>
            <a:ext cx="8143932" cy="20621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1600" dirty="0">
                <a:latin typeface="Broadway" pitchFamily="82" charset="0"/>
                <a:ea typeface="Roboto Light" pitchFamily="2" charset="0"/>
              </a:rPr>
              <a:t>¿Qué queremos hacer este curso?</a:t>
            </a:r>
          </a:p>
          <a:p>
            <a:endParaRPr lang="es-ES" sz="1600" dirty="0">
              <a:latin typeface="Roboto Light" pitchFamily="2" charset="0"/>
              <a:ea typeface="Roboto Light" pitchFamily="2" charset="0"/>
            </a:endParaRPr>
          </a:p>
          <a:p>
            <a:r>
              <a:rPr lang="es-ES" sz="1600" dirty="0">
                <a:latin typeface="Roboto Light"/>
                <a:ea typeface="Roboto Light"/>
                <a:cs typeface="Roboto Light"/>
              </a:rPr>
              <a:t>Este año queremos llevar a la localidad el compromiso por la reducción del plástico, al tiempo que los residuos orgánicos que generamos en almuerzos y comedor los vamos a gestionar llevando a cabo un proyecto de compostaje que surtirá de nutrientes al pobre suelo donde se sustenta nuestro huerto escolar.</a:t>
            </a:r>
            <a:endParaRPr lang="es-ES" sz="1600" dirty="0">
              <a:latin typeface="Roboto Light" pitchFamily="2" charset="0"/>
              <a:ea typeface="Roboto Light" pitchFamily="2" charset="0"/>
              <a:cs typeface="Roboto Light"/>
            </a:endParaRPr>
          </a:p>
          <a:p>
            <a:endParaRPr lang="es-ES" sz="1600" dirty="0">
              <a:latin typeface="Broadway" pitchFamily="82" charset="0"/>
              <a:ea typeface="Roboto Light" pitchFamily="2" charset="0"/>
            </a:endParaRPr>
          </a:p>
          <a:p>
            <a:r>
              <a:rPr lang="es-ES" sz="1600" dirty="0">
                <a:latin typeface="Roboto Light" pitchFamily="2" charset="0"/>
                <a:ea typeface="Roboto Light" pitchFamily="2" charset="0"/>
              </a:rPr>
              <a:t> </a:t>
            </a:r>
          </a:p>
        </p:txBody>
      </p:sp>
      <p:pic>
        <p:nvPicPr>
          <p:cNvPr id="2050" name="Picture 2" descr="Planificación - Iconos gratis de márke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966224"/>
            <a:ext cx="1571636" cy="1571637"/>
          </a:xfrm>
          <a:prstGeom prst="rect">
            <a:avLst/>
          </a:prstGeom>
          <a:noFill/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31CAB3CB-21CD-F199-B940-3176FB36B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1136" y="188640"/>
            <a:ext cx="654193" cy="62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395" y="714356"/>
            <a:ext cx="8662323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Imagen 3">
            <a:extLst>
              <a:ext uri="{FF2B5EF4-FFF2-40B4-BE49-F238E27FC236}">
                <a16:creationId xmlns:a16="http://schemas.microsoft.com/office/drawing/2014/main" id="{1B93BC13-F997-0087-C8D2-0316F99D8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65" y="18802"/>
            <a:ext cx="1451114" cy="62504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B4BF7DB-BE8C-B902-2B6B-8690039E57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183" y="6062894"/>
            <a:ext cx="2257287" cy="463779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7BCE9B7A-8104-0C1A-9053-513286DF8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7681" y="5756079"/>
            <a:ext cx="2142849" cy="89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EF5468F3-B7EB-E3F4-1082-620C50CCA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28384" y="89306"/>
            <a:ext cx="654193" cy="62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A3BDAC42321C54CAD019DBAD8D51B63" ma:contentTypeVersion="15" ma:contentTypeDescription="Crear nuevo documento." ma:contentTypeScope="" ma:versionID="0a9b5726f52badf960ec37946df527f5">
  <xsd:schema xmlns:xsd="http://www.w3.org/2001/XMLSchema" xmlns:xs="http://www.w3.org/2001/XMLSchema" xmlns:p="http://schemas.microsoft.com/office/2006/metadata/properties" xmlns:ns2="848beb30-5c51-4394-92be-18ad1da303a2" xmlns:ns3="3b866ab1-391e-440b-a508-66564fe2e580" targetNamespace="http://schemas.microsoft.com/office/2006/metadata/properties" ma:root="true" ma:fieldsID="d942d209b436d4b912ea1744367e520b" ns2:_="" ns3:_="">
    <xsd:import namespace="848beb30-5c51-4394-92be-18ad1da303a2"/>
    <xsd:import namespace="3b866ab1-391e-440b-a508-66564fe2e5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8beb30-5c51-4394-92be-18ad1da303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n" ma:readOnly="false" ma:fieldId="{5cf76f15-5ced-4ddc-b409-7134ff3c332f}" ma:taxonomyMulti="true" ma:sspId="2f81fab6-5715-43b2-96f5-83aa164231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866ab1-391e-440b-a508-66564fe2e58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1be9f260-f474-4195-b6a8-5823d3c61796}" ma:internalName="TaxCatchAll" ma:showField="CatchAllData" ma:web="3b866ab1-391e-440b-a508-66564fe2e5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b866ab1-391e-440b-a508-66564fe2e580">
      <UserInfo>
        <DisplayName>MARIA LUISA MINGUELA MERINO</DisplayName>
        <AccountId>37</AccountId>
        <AccountType/>
      </UserInfo>
      <UserInfo>
        <DisplayName>LUIS ANGEL FERNANDEZ VILLAFAÑE</DisplayName>
        <AccountId>10</AccountId>
        <AccountType/>
      </UserInfo>
    </SharedWithUsers>
    <TaxCatchAll xmlns="3b866ab1-391e-440b-a508-66564fe2e580" xsi:nil="true"/>
    <lcf76f155ced4ddcb4097134ff3c332f xmlns="848beb30-5c51-4394-92be-18ad1da303a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BDF7386-FB63-4E38-9C6A-8C14920F7A09}"/>
</file>

<file path=customXml/itemProps2.xml><?xml version="1.0" encoding="utf-8"?>
<ds:datastoreItem xmlns:ds="http://schemas.openxmlformats.org/officeDocument/2006/customXml" ds:itemID="{BC6E5410-848A-418A-9AA2-73DA9F3995D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901387-03BF-4B7B-9AC9-70184285D3C8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39f027e1-cda1-4b2e-88cc-afb4badfe60b"/>
    <ds:schemaRef ds:uri="4bb08670-62cb-418b-9424-8899cfc83c47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711</Words>
  <Application>Microsoft Office PowerPoint</Application>
  <PresentationFormat>Presentación en pantalla (4:3)</PresentationFormat>
  <Paragraphs>68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</vt:lpstr>
      <vt:lpstr>Arial Unicode MS</vt:lpstr>
      <vt:lpstr>Broadway</vt:lpstr>
      <vt:lpstr>Calibri</vt:lpstr>
      <vt:lpstr>Roboto Light</vt:lpstr>
      <vt:lpstr>Segoe UI Black</vt:lpstr>
      <vt:lpstr>Tema de Office</vt:lpstr>
      <vt:lpstr> Tres, dos uno…   Arrancamos Movimiento Escuelas Libres de Plástico Cy L 2023-24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Usuario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Tres, dos uno…   Arrancamos Movimiento Escuelas Libres de Plástico Cy L 2023-24</dc:title>
  <dc:creator>USUARIO</dc:creator>
  <cp:lastModifiedBy>Creecyl</cp:lastModifiedBy>
  <cp:revision>205</cp:revision>
  <dcterms:created xsi:type="dcterms:W3CDTF">2021-10-20T10:58:02Z</dcterms:created>
  <dcterms:modified xsi:type="dcterms:W3CDTF">2023-10-23T10:04:42Z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0x010100DA3BDAC42321C54CAD019DBAD8D51B63</vt:lpwstr>
  </property>
  <property fmtid="{D5CDD505-2E9C-101B-9397-08002B2CF9AE}" pid="3" name="_SourceUrl">
    <vt:lpwstr/>
  </property>
  <property fmtid="{D5CDD505-2E9C-101B-9397-08002B2CF9AE}" pid="4" name="_SharedFileIndex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activity">
    <vt:lpwstr>{"FileActivityType":"9","FileActivityTimeStamp":"2023-10-23T09:07:51.673Z","FileActivityUsersOnPage":[{"DisplayName":"LUIS ANGEL FERNANDEZ VILLAFAÑE","Id":"lafernandez@educa.jcyl.es"},{"DisplayName":"Bea","Id":"bea_geaweb.com#ext#@educajcyl.onmicrosoft.co</vt:lpwstr>
  </property>
  <property fmtid="{D5CDD505-2E9C-101B-9397-08002B2CF9AE}" pid="9" name="SharedWithUsers">
    <vt:lpwstr>871;#MARIA LUISA MINGUELA MERINO</vt:lpwstr>
  </property>
</Properties>
</file>