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7" r:id="rId8"/>
    <p:sldId id="283" r:id="rId9"/>
    <p:sldId id="289" r:id="rId10"/>
    <p:sldId id="288" r:id="rId11"/>
    <p:sldId id="286" r:id="rId12"/>
    <p:sldId id="282" r:id="rId13"/>
    <p:sldId id="284" r:id="rId14"/>
    <p:sldId id="2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11/07/2024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A5012DED-99EE-4FB3-AEBA-9CD78B797362}"/>
              </a:ext>
            </a:extLst>
          </p:cNvPr>
          <p:cNvSpPr/>
          <p:nvPr/>
        </p:nvSpPr>
        <p:spPr>
          <a:xfrm>
            <a:off x="1115825" y="307937"/>
            <a:ext cx="8286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Hacia el </a:t>
            </a:r>
            <a:r>
              <a:rPr lang="es-ES" sz="2800" b="1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“Plástico Cero”  </a:t>
            </a:r>
            <a:endParaRPr lang="es-ES" sz="2400" b="1" dirty="0">
              <a:solidFill>
                <a:srgbClr val="FF0000"/>
              </a:solidFill>
              <a:latin typeface="Broadway" pitchFamily="82" charset="0"/>
              <a:ea typeface="+mj-ea"/>
              <a:cs typeface="+mj-cs"/>
            </a:endParaRPr>
          </a:p>
          <a:p>
            <a:pPr algn="ctr"/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CEIP JUAN DE VALLEJO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67FEF4-BC3D-47D1-85A0-FC2B06588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5" y="5836788"/>
            <a:ext cx="1115493" cy="815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3582" y="428013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94432" y="1536174"/>
            <a:ext cx="714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endParaRPr lang="es-ES" sz="2000" dirty="0">
              <a:solidFill>
                <a:srgbClr val="002060"/>
              </a:solidFill>
              <a:latin typeface="Broadway" pitchFamily="82" charset="0"/>
              <a:ea typeface="Roboto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Roboto Light" pitchFamily="2" charset="0"/>
                <a:ea typeface="Roboto Light" pitchFamily="2" charset="0"/>
              </a:rPr>
              <a:t>Nuestro principal objetivo es </a:t>
            </a:r>
            <a:r>
              <a:rPr lang="es-ES" sz="2400" b="1" dirty="0">
                <a:solidFill>
                  <a:srgbClr val="FF0000"/>
                </a:solidFill>
                <a:latin typeface="Roboto Light" pitchFamily="2" charset="0"/>
                <a:ea typeface="Roboto Light" pitchFamily="2" charset="0"/>
              </a:rPr>
              <a:t>sistematizar todas las iniciativas iniciadas en todo el colegio </a:t>
            </a:r>
            <a:r>
              <a:rPr lang="es-ES" sz="2400" b="1">
                <a:solidFill>
                  <a:srgbClr val="FF0000"/>
                </a:solidFill>
                <a:latin typeface="Roboto Light" pitchFamily="2" charset="0"/>
                <a:ea typeface="Roboto Light" pitchFamily="2" charset="0"/>
              </a:rPr>
              <a:t>y recogerlo en el PEC.</a:t>
            </a:r>
            <a:endParaRPr lang="es-ES" sz="2400" b="1" dirty="0">
              <a:solidFill>
                <a:srgbClr val="FF0000"/>
              </a:solidFill>
              <a:latin typeface="Roboto Light" pitchFamily="2" charset="0"/>
              <a:ea typeface="Roboto Ligh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Roboto Light" pitchFamily="2" charset="0"/>
                <a:ea typeface="Roboto Light" pitchFamily="2" charset="0"/>
              </a:rPr>
              <a:t>Manener</a:t>
            </a:r>
            <a:r>
              <a:rPr lang="es-ES" sz="2400" dirty="0">
                <a:latin typeface="Roboto Light" pitchFamily="2" charset="0"/>
                <a:ea typeface="Roboto Light" pitchFamily="2" charset="0"/>
              </a:rPr>
              <a:t> el día sin residuos y el uso de </a:t>
            </a:r>
            <a:r>
              <a:rPr lang="es-ES" sz="2400" dirty="0" err="1">
                <a:latin typeface="Roboto Light" pitchFamily="2" charset="0"/>
                <a:ea typeface="Roboto Light" pitchFamily="2" charset="0"/>
              </a:rPr>
              <a:t>portabocadillos</a:t>
            </a:r>
            <a:r>
              <a:rPr lang="es-ES" sz="2400" dirty="0">
                <a:latin typeface="Roboto Light" pitchFamily="2" charset="0"/>
                <a:ea typeface="Roboto Light" pitchFamily="2" charset="0"/>
              </a:rPr>
              <a:t> de tela o recipientes reutilizables.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Roboto Light" pitchFamily="2" charset="0"/>
                <a:ea typeface="Roboto Light" pitchFamily="2" charset="0"/>
              </a:rPr>
              <a:t>Continuar con la concienciación del problema del plástico.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latin typeface="Roboto Light" pitchFamily="2" charset="0"/>
                <a:ea typeface="Roboto Light" pitchFamily="2" charset="0"/>
              </a:rPr>
              <a:t>Puesta en marcha de las </a:t>
            </a:r>
            <a:r>
              <a:rPr lang="es-ES" sz="2400" b="1" dirty="0" err="1">
                <a:latin typeface="Roboto Light" pitchFamily="2" charset="0"/>
                <a:ea typeface="Roboto Light" pitchFamily="2" charset="0"/>
              </a:rPr>
              <a:t>Ecopatrullas</a:t>
            </a:r>
            <a:endParaRPr lang="es-ES" sz="2400" b="1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34" y="1121283"/>
            <a:ext cx="1043548" cy="1043549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1B2294-B3ED-49CD-9FA2-EA05E67E5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05264"/>
            <a:ext cx="1115493" cy="8156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71328" y="194614"/>
            <a:ext cx="6936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¿Qué hemos hecho?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29" y="865455"/>
            <a:ext cx="792088" cy="64666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08029" y="4430010"/>
            <a:ext cx="8863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1939D41-9D00-46CD-89E9-437C5A794AD1}"/>
              </a:ext>
            </a:extLst>
          </p:cNvPr>
          <p:cNvSpPr/>
          <p:nvPr/>
        </p:nvSpPr>
        <p:spPr>
          <a:xfrm>
            <a:off x="233746" y="1331197"/>
            <a:ext cx="8802882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Campaña “publicitaria” para reducir los residuos en los recreos –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CARTELERÍA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LUNES DÍAS SIN RESIDUOS 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traer bolsas de plástico cuando traer proyectos al colegio, sino </a:t>
            </a:r>
            <a:r>
              <a:rPr lang="es-E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portabocadillos</a:t>
            </a:r>
            <a:r>
              <a:rPr lang="es-E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cantimploras…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todas las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AULAS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tengan ambos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CONTENEDORES: PAPEL Y PLÁSTICO </a:t>
            </a:r>
            <a:endParaRPr lang="es-ES" sz="1400" dirty="0">
              <a:solidFill>
                <a:srgbClr val="FF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cada clase haya un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medioambiental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“controle” si se hace buen uso de los contenedores de la clase</a:t>
            </a:r>
            <a:endParaRPr lang="es-ES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Vigilantes medioambientales en los recreos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“ECOPATRULLA”</a:t>
            </a:r>
            <a:endParaRPr lang="es-ES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Carnavales: </a:t>
            </a: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disfrazarnos con bolsas de plástico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Hacerlo con material reciclado, cartones o telas.</a:t>
            </a:r>
            <a:endParaRPr lang="es-ES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los contenedores del patio tengan carteles informativos de lo que se puede tirar en ellos.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PORTABOCADILLOS DE TELA 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toda la Comunidad educativa.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BOTELLAS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AGUA REUTILIZABLES - Termos</a:t>
            </a:r>
            <a:endParaRPr lang="es-ES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Reunión con las familias</a:t>
            </a: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explicar el problema del plástico dirigido por el Consejo Medioambiental</a:t>
            </a:r>
            <a:endParaRPr lang="es-ES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F7537C-42BE-4469-87FF-05FCE328310E}"/>
              </a:ext>
            </a:extLst>
          </p:cNvPr>
          <p:cNvSpPr/>
          <p:nvPr/>
        </p:nvSpPr>
        <p:spPr>
          <a:xfrm>
            <a:off x="268199" y="4797152"/>
            <a:ext cx="8607602" cy="133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Registro de </a:t>
            </a:r>
            <a:r>
              <a:rPr lang="es-ES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resiuduos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LUNES SIN RESIUDOS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PORTABOCADILLOS DE TELA Y BOTELLAS – Concienciación de familias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 de contenedores</a:t>
            </a:r>
            <a:endParaRPr lang="es-ES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766801-2A7C-42CD-8655-3B8CFED2A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93015"/>
            <a:ext cx="1115493" cy="815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44564" y="121531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¿Cómo hemos trabajado?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519" y="112474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71604" y="1062850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Creación del Consejo Medioambiental.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Reuniones iniciales para valorar la situación actual del colegio.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Sesiones de concienciación (vídeo fórum) sobre el problema con los plásticos en 4º, 5º y 6º de Primaria por parte del Consejo </a:t>
            </a:r>
            <a:r>
              <a:rPr lang="es-ES" dirty="0" err="1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Mediomabiental</a:t>
            </a: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y del resto por parte del profesorado.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Registro de residuos – </a:t>
            </a:r>
            <a:r>
              <a:rPr lang="es-ES" dirty="0" err="1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Basurómetro</a:t>
            </a: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 y gráficas.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Análisis y divulgación de los resultados a toda la Comunidad Educativa</a:t>
            </a:r>
          </a:p>
          <a:p>
            <a:pPr marL="228600" indent="-228600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Participación de todo el colegio en las actividades propuestas (lunes sin residuos, contenedores y </a:t>
            </a:r>
            <a:r>
              <a:rPr lang="es-ES" dirty="0" err="1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portabocadillos</a:t>
            </a:r>
            <a:r>
              <a:rPr lang="es-ES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981868"/>
            <a:ext cx="81439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pPr algn="ctr"/>
            <a:r>
              <a:rPr lang="es-ES" sz="1600" dirty="0">
                <a:latin typeface="Roboto Light" pitchFamily="2" charset="0"/>
                <a:ea typeface="Roboto Light" pitchFamily="2" charset="0"/>
              </a:rPr>
              <a:t>Realizamos las 4 fases. Quedó pendiente la puesta en marcha de la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Ecopatrulla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y sistematizar en todos los cursos y clases las iniciativas planteadas.</a:t>
            </a:r>
          </a:p>
          <a:p>
            <a:pPr algn="ctr"/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algn="ctr"/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algn="ctr"/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pPr algn="ctr"/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pPr algn="ctr"/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 algn="ctr"/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5085184"/>
            <a:ext cx="9368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¿Tenemos claro cómo se hace una </a:t>
            </a:r>
          </a:p>
          <a:p>
            <a:pPr algn="ctr"/>
            <a:r>
              <a:rPr lang="es-ES" sz="2800" dirty="0" err="1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sz="28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 escolar? 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Sí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2640" y="57555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D0E015-6CCE-4424-AEE0-47FEAA429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2" y="5086519"/>
            <a:ext cx="1115493" cy="815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4247" y="171777"/>
            <a:ext cx="2160240" cy="9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3188"/>
            <a:ext cx="983355" cy="9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3824BE59-C80C-A07C-2099-AC64B80F4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42" y="6225247"/>
            <a:ext cx="2257287" cy="463779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AB1CE8CD-894D-DF07-0810-107056184F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67570"/>
            <a:ext cx="1872208" cy="8064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24806D-8B1F-481B-A186-12C28EEE23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83384"/>
            <a:ext cx="1512167" cy="1105642"/>
          </a:xfrm>
          <a:prstGeom prst="rect">
            <a:avLst/>
          </a:prstGeom>
        </p:spPr>
      </p:pic>
      <p:sp>
        <p:nvSpPr>
          <p:cNvPr id="17" name="4 Rectángulo">
            <a:extLst>
              <a:ext uri="{FF2B5EF4-FFF2-40B4-BE49-F238E27FC236}">
                <a16:creationId xmlns:a16="http://schemas.microsoft.com/office/drawing/2014/main" id="{7B6EE94F-926C-4982-8084-E965161385F4}"/>
              </a:ext>
            </a:extLst>
          </p:cNvPr>
          <p:cNvSpPr/>
          <p:nvPr/>
        </p:nvSpPr>
        <p:spPr>
          <a:xfrm>
            <a:off x="467544" y="119675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CONSEJO MEDIOAMBIEMNTAL </a:t>
            </a:r>
          </a:p>
          <a:p>
            <a:pPr algn="ctr"/>
            <a:r>
              <a:rPr lang="es-ES" sz="2800" dirty="0">
                <a:latin typeface="Broadway" pitchFamily="82" charset="0"/>
                <a:ea typeface="+mj-ea"/>
                <a:cs typeface="+mj-cs"/>
              </a:rPr>
              <a:t>del CEIP JUAN DE VALLEJO</a:t>
            </a:r>
          </a:p>
        </p:txBody>
      </p:sp>
      <p:sp>
        <p:nvSpPr>
          <p:cNvPr id="15" name="4 Rectángulo">
            <a:extLst>
              <a:ext uri="{FF2B5EF4-FFF2-40B4-BE49-F238E27FC236}">
                <a16:creationId xmlns:a16="http://schemas.microsoft.com/office/drawing/2014/main" id="{E627A989-E6E1-415F-80EE-22A8F193B9EA}"/>
              </a:ext>
            </a:extLst>
          </p:cNvPr>
          <p:cNvSpPr/>
          <p:nvPr/>
        </p:nvSpPr>
        <p:spPr>
          <a:xfrm>
            <a:off x="4997625" y="2374405"/>
            <a:ext cx="367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Berlin Sans FB" panose="020E0602020502020306" pitchFamily="34" charset="0"/>
                <a:ea typeface="+mj-ea"/>
                <a:cs typeface="+mj-cs"/>
              </a:rPr>
              <a:t>10 alumnos/as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Berlin Sans FB" panose="020E0602020502020306" pitchFamily="34" charset="0"/>
                <a:ea typeface="+mj-ea"/>
                <a:cs typeface="+mj-cs"/>
              </a:rPr>
              <a:t>Subdelegados de 4º, 5º y 6ºPrimaria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Berlin Sans FB" panose="020E0602020502020306" pitchFamily="34" charset="0"/>
                <a:ea typeface="+mj-ea"/>
                <a:cs typeface="+mj-cs"/>
              </a:rPr>
              <a:t>Reuniones mensuales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Berlin Sans FB" panose="020E0602020502020306" pitchFamily="34" charset="0"/>
                <a:ea typeface="+mj-ea"/>
                <a:cs typeface="+mj-cs"/>
              </a:rPr>
              <a:t>Sesiones-online con otros centros de CYL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E1637B-7D9B-477A-A782-5CBD52AAB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895">
            <a:off x="467544" y="2496722"/>
            <a:ext cx="4098032" cy="307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1B85371-AE14-4D2B-9FC5-0AF13CE308E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>
            <a:fillRect/>
          </a:stretch>
        </p:blipFill>
        <p:spPr bwMode="auto">
          <a:xfrm rot="544879">
            <a:off x="3293910" y="4549369"/>
            <a:ext cx="1550225" cy="2068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34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48176" y="480279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5539"/>
            <a:ext cx="1152944" cy="11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67544" y="1628800"/>
            <a:ext cx="8515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¿Quiénes formamos el </a:t>
            </a:r>
          </a:p>
          <a:p>
            <a:pPr algn="ctr"/>
            <a:r>
              <a:rPr lang="es-ES" sz="24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Consejo Ambiental este curso?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El Consejo Medio ambiental está compuesto por 10 alumnos/as de 4º,5º y 6º de Primaria.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Son los Subdelegados de las clases.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Algunos de ellos repiten este curso porque vuelven a ser Subdelegados/as de clase…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A los Consejos Medioambientales compartidos acuden 2 alumnos/as diferentes en cada ocasión.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Se informa al resto del alumnado mediante el propio alumnado del Consejo Medioambiental y también a través de los profesores. A las familias también se les informa.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Roboto Light" pitchFamily="2" charset="0"/>
                <a:ea typeface="Roboto Light" pitchFamily="2" charset="0"/>
              </a:rPr>
              <a:t>Implicación de todo el profesorado y familias.</a:t>
            </a:r>
          </a:p>
          <a:p>
            <a:endParaRPr lang="es-ES" sz="20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36876D-25B6-410A-AC46-A677642C3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78142"/>
            <a:ext cx="1115493" cy="815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2844" y="214290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Los residuos en el almuerzo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C25DA2-3F79-4062-B1E7-C8CF504F50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48"/>
          <a:stretch/>
        </p:blipFill>
        <p:spPr bwMode="auto">
          <a:xfrm>
            <a:off x="3540086" y="1499896"/>
            <a:ext cx="2800324" cy="385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867E62-83BF-417F-A089-F1C4041F972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48"/>
          <a:stretch/>
        </p:blipFill>
        <p:spPr bwMode="auto">
          <a:xfrm rot="21142070">
            <a:off x="541312" y="2168069"/>
            <a:ext cx="2978713" cy="419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D0B856-6C77-46D8-8BC4-C819CC5030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7644">
            <a:off x="5815481" y="1155526"/>
            <a:ext cx="2784428" cy="205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119F83-5454-4141-ACE8-D1A1630D01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9563"/>
            <a:ext cx="2952328" cy="219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41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2844" y="21429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Los residuos en el almuerzo</a:t>
            </a:r>
          </a:p>
          <a:p>
            <a:pPr algn="ctr"/>
            <a:r>
              <a:rPr lang="es-ES" sz="3600" dirty="0">
                <a:solidFill>
                  <a:srgbClr val="FF0000"/>
                </a:solidFill>
                <a:latin typeface="Broadway" pitchFamily="82" charset="0"/>
                <a:ea typeface="+mj-ea"/>
                <a:cs typeface="+mj-cs"/>
              </a:rPr>
              <a:t>PORTABOCADILLOS DE TELA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8E942C-4D5F-4227-9BC8-B93F757C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672">
            <a:off x="2123728" y="1619692"/>
            <a:ext cx="5128569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20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2844" y="21429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Hacia el “Plástico Cero” en el </a:t>
            </a:r>
          </a:p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CEIP JUAN DE VALLEJO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789975-3042-43AD-8053-FD462262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998">
            <a:off x="338660" y="1601081"/>
            <a:ext cx="2658009" cy="37336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64308F-ECDC-4766-B74E-AE4157395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5201" b="5900"/>
          <a:stretch/>
        </p:blipFill>
        <p:spPr>
          <a:xfrm rot="582511">
            <a:off x="5592647" y="1783511"/>
            <a:ext cx="3013337" cy="382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3F5CB1-556C-48C3-AAE8-281DEB005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353" y="2528103"/>
            <a:ext cx="2808312" cy="40037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E7FD67-01E0-446B-9797-0F86C2D42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1" y="5843329"/>
            <a:ext cx="1115493" cy="8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3511" y="28114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002060"/>
                </a:solidFill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8280" y="1500550"/>
            <a:ext cx="8568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pPr algn="just"/>
            <a:r>
              <a:rPr lang="es-ES" sz="1400" dirty="0">
                <a:latin typeface="Roboto Light" pitchFamily="2" charset="0"/>
                <a:ea typeface="Roboto Light" pitchFamily="2" charset="0"/>
              </a:rPr>
              <a:t>Hemos conseguido ser conscientes de la importancia de la reducción del uso del plástico. Tanto el profesorado, alumnado y familias, evitamos su uso y además, se ha mejorado el sistema de reciclado del mismo.</a:t>
            </a:r>
          </a:p>
          <a:p>
            <a:pPr algn="just"/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pPr algn="just"/>
            <a:r>
              <a:rPr lang="es-ES" sz="1400" dirty="0">
                <a:latin typeface="Roboto Light" pitchFamily="2" charset="0"/>
                <a:ea typeface="Roboto Light" pitchFamily="2" charset="0"/>
              </a:rPr>
              <a:t>Evaluamos en qué momento nos encontramos a través de las </a:t>
            </a:r>
            <a:r>
              <a:rPr lang="es-ES" sz="1400" dirty="0" err="1">
                <a:latin typeface="Roboto Light" pitchFamily="2" charset="0"/>
                <a:ea typeface="Roboto Light" pitchFamily="2" charset="0"/>
              </a:rPr>
              <a:t>Ecoauditorías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 y después lo divulgamos a través de los miembros del Consejo Medioambiental y el profesorado. A las familias y profesorado se informa a través de las vías de comunicación internas del centro (Email y Dinantia) y divulgamos en Redes Sociales (Twitter y página web)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8280" y="4365104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  <a:latin typeface="Roboto Light" pitchFamily="2" charset="0"/>
                <a:ea typeface="Roboto Light" pitchFamily="2" charset="0"/>
              </a:rPr>
              <a:t>HACIA UN COLEGIO CON PLÁSTICO CERO… ¡Vamos por buen camino! Mantengamos todo lo que hemos avanzado…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1142"/>
            <a:ext cx="635636" cy="635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C1F3FA-A866-4C9B-92A5-98F1D19D4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26242"/>
            <a:ext cx="1115493" cy="815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FD73EE-6793-4DC8-8D0C-FB017D688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7371B-DAAD-477E-9682-8A0372AE4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a3469-2624-43b1-a980-9267e630d5fa"/>
    <ds:schemaRef ds:uri="473a6fd1-cbe5-4429-808e-6a72ee702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0359A-E58F-4AC3-920F-CFE4E2D0A223}">
  <ds:schemaRefs>
    <ds:schemaRef ds:uri="http://schemas.microsoft.com/office/2006/metadata/properties"/>
    <ds:schemaRef ds:uri="http://schemas.microsoft.com/office/infopath/2007/PartnerControls"/>
    <ds:schemaRef ds:uri="473a6fd1-cbe5-4429-808e-6a72ee70223e"/>
    <ds:schemaRef ds:uri="85fa3469-2624-43b1-a980-9267e630d5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707</Words>
  <Application>Microsoft Office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Berlin Sans FB</vt:lpstr>
      <vt:lpstr>Broadway</vt:lpstr>
      <vt:lpstr>Calibri</vt:lpstr>
      <vt:lpstr>Roboto Light</vt:lpstr>
      <vt:lpstr>Segoe UI Black</vt:lpstr>
      <vt:lpstr>Trebuchet MS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93</cp:revision>
  <dcterms:created xsi:type="dcterms:W3CDTF">2021-10-20T10:58:02Z</dcterms:created>
  <dcterms:modified xsi:type="dcterms:W3CDTF">2024-07-11T10:56:58Z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