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0" r:id="rId3"/>
    <p:sldId id="281" r:id="rId4"/>
    <p:sldId id="283" r:id="rId5"/>
    <p:sldId id="282" r:id="rId6"/>
    <p:sldId id="284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ecyl.centros.educa.jcyl.es/sitio/index.cgi?wid_seccion=21&amp;wid_item=2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18071" y="304823"/>
            <a:ext cx="7596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Broadway" pitchFamily="82" charset="0"/>
                <a:ea typeface="+mj-ea"/>
                <a:cs typeface="+mj-cs"/>
              </a:rPr>
              <a:t>CEIP Gonzalo de Berceo (Valladolid)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460800"/>
            <a:ext cx="6582718" cy="32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642918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¿Qué hemos hecho hasta ahora?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Pequeña enumeración de las acciones llevadas a cabo desde el centro educativo para reducir el consumo de plástico en el mismo surgidas de este programa educativo.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Haced un listado de las acciones con una pequeña descripción entre paréntesis si fuese necesario aclarar algo.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De todas estas acciones </a:t>
            </a:r>
            <a:r>
              <a:rPr lang="es-ES" sz="1100" dirty="0">
                <a:latin typeface="Broadway" pitchFamily="82" charset="0"/>
                <a:ea typeface="Roboto Light" pitchFamily="2" charset="0"/>
              </a:rPr>
              <a:t>¿Cuál o cuáles intuitivamente consideramos que ha reducido más el uso del plástico en el colegio o instituto?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23" y="886595"/>
            <a:ext cx="1662206" cy="135703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118890"/>
            <a:ext cx="814393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pPr>
              <a:buFontTx/>
              <a:buChar char="-"/>
            </a:pPr>
            <a:r>
              <a:rPr lang="es-ES" sz="1300" dirty="0">
                <a:latin typeface="Roboto Light" pitchFamily="2" charset="0"/>
                <a:ea typeface="Roboto Light" pitchFamily="2" charset="0"/>
              </a:rPr>
              <a:t>Reducción del uso de botellas de agua de plástico de un solo uso. Usamos cantimploras o botellas de otro material (aluminio y/o plástico reutilizable).</a:t>
            </a:r>
          </a:p>
          <a:p>
            <a:pPr algn="just">
              <a:buFontTx/>
              <a:buChar char="-"/>
            </a:pPr>
            <a:r>
              <a:rPr lang="es-ES" sz="1300" dirty="0">
                <a:latin typeface="Roboto Light" pitchFamily="2" charset="0"/>
                <a:ea typeface="Roboto Light" pitchFamily="2" charset="0"/>
              </a:rPr>
              <a:t>Hemos intentando concienciar y animar a colaborar en el Centro de un almuerzo más sostenible (fruta, bocadillo casero, etc.), evitando el uso de envoltorios y los productos procesados (bollos). Algunas clases nos hemos implicado y lo hemos centrado los viernes que ha sido nuestro día “sin plásticos”. Hemos fomentado el uso de recipientes reutilizables para el almuerzo: bolsas de telas, </a:t>
            </a:r>
            <a:r>
              <a:rPr lang="es-ES" sz="1300" dirty="0" err="1">
                <a:latin typeface="Roboto Light" pitchFamily="2" charset="0"/>
                <a:ea typeface="Roboto Light" pitchFamily="2" charset="0"/>
              </a:rPr>
              <a:t>bocadilleros</a:t>
            </a:r>
            <a:r>
              <a:rPr lang="es-ES" sz="1300" dirty="0">
                <a:latin typeface="Roboto Light" pitchFamily="2" charset="0"/>
                <a:ea typeface="Roboto Light" pitchFamily="2" charset="0"/>
              </a:rPr>
              <a:t>, fiambreras….</a:t>
            </a:r>
          </a:p>
          <a:p>
            <a:pPr algn="just">
              <a:buFontTx/>
              <a:buChar char="-"/>
            </a:pPr>
            <a:r>
              <a:rPr lang="es-ES" sz="1300" dirty="0">
                <a:latin typeface="Roboto Light" pitchFamily="2" charset="0"/>
                <a:ea typeface="Roboto Light" pitchFamily="2" charset="0"/>
              </a:rPr>
              <a:t>Hemos llevado a cabo charlas a las clases de primaria fundamentalmente, para concienciar sobre el reciclado en el cole. Hemos explicado que los alumnos/as del último ciclo (5º y 6º) reciclamos papel en los recreos. También hemos aprovechado para recordar nuestros “Viernes free </a:t>
            </a:r>
            <a:r>
              <a:rPr lang="es-ES" sz="1300" dirty="0" err="1">
                <a:latin typeface="Roboto Light" pitchFamily="2" charset="0"/>
                <a:ea typeface="Roboto Light" pitchFamily="2" charset="0"/>
              </a:rPr>
              <a:t>plastic</a:t>
            </a:r>
            <a:r>
              <a:rPr lang="es-ES" sz="1300" dirty="0">
                <a:latin typeface="Roboto Light" pitchFamily="2" charset="0"/>
                <a:ea typeface="Roboto Light" pitchFamily="2" charset="0"/>
              </a:rPr>
              <a:t>” en nuestros almuerzos; para exponerlo mejor elaboramos unos carteles que luego colocamos por los pasillos.</a:t>
            </a:r>
          </a:p>
          <a:p>
            <a:pPr>
              <a:buFontTx/>
              <a:buChar char="-"/>
            </a:pPr>
            <a:endParaRPr lang="es-ES" sz="1300" dirty="0">
              <a:latin typeface="Roboto Light" pitchFamily="2" charset="0"/>
              <a:ea typeface="Roboto Light" pitchFamily="2" charset="0"/>
            </a:endParaRPr>
          </a:p>
          <a:p>
            <a:pPr>
              <a:buFontTx/>
              <a:buChar char="-"/>
            </a:pPr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4733563"/>
            <a:ext cx="821537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r>
              <a:rPr lang="es-ES" sz="1300" dirty="0">
                <a:latin typeface="Roboto Light" pitchFamily="2" charset="0"/>
                <a:ea typeface="Roboto Light" pitchFamily="2" charset="0"/>
              </a:rPr>
              <a:t>Indicadla y explicad por qué creéis que ha sido así.</a:t>
            </a:r>
          </a:p>
          <a:p>
            <a:r>
              <a:rPr lang="es-ES" sz="1300" dirty="0">
                <a:latin typeface="Roboto Light" pitchFamily="2" charset="0"/>
                <a:ea typeface="Roboto Light" pitchFamily="2" charset="0"/>
              </a:rPr>
              <a:t>-Reducción del uso de botellas de agua de plástico de un solo uso. Aumentar el número de envases reutilizables para el almuerzo.</a:t>
            </a:r>
          </a:p>
          <a:p>
            <a:r>
              <a:rPr lang="es-ES" sz="1300" dirty="0">
                <a:latin typeface="Roboto Light" pitchFamily="2" charset="0"/>
                <a:ea typeface="Roboto Light" pitchFamily="2" charset="0"/>
              </a:rPr>
              <a:t>Hemos conseguido que prácticamente todos los alumnos/as y profesores usen botellas de este tipo.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5536" y="2996952"/>
            <a:ext cx="814393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pPr algn="just"/>
            <a:r>
              <a:rPr lang="es-ES" sz="1300" dirty="0">
                <a:latin typeface="Roboto Light" pitchFamily="2" charset="0"/>
                <a:ea typeface="Roboto Light" pitchFamily="2" charset="0"/>
              </a:rPr>
              <a:t>Nuestro centro ha participado en las propuestas para realizar la </a:t>
            </a:r>
            <a:r>
              <a:rPr lang="es-ES" sz="1300" dirty="0" err="1">
                <a:latin typeface="Roboto Light" pitchFamily="2" charset="0"/>
                <a:ea typeface="Roboto Light" pitchFamily="2" charset="0"/>
              </a:rPr>
              <a:t>ecoauditoría</a:t>
            </a:r>
            <a:r>
              <a:rPr lang="es-ES" sz="1300" dirty="0">
                <a:latin typeface="Roboto Light" pitchFamily="2" charset="0"/>
                <a:ea typeface="Roboto Light" pitchFamily="2" charset="0"/>
              </a:rPr>
              <a:t>. Nuestros objetivos son realistas y constituyen pequeños pasos, pero se han ido cumpliendo. Poco a poco intentaremos que se involucren más clases y  más familias nos respalden con nuestras iniciativas.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Os recordamos las 4 actividades base propuestas para realizar la ecoauditoría: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  <a:hlinkClick r:id="rId3"/>
              </a:rPr>
              <a:t>http://creecyl.centros.educa.jcyl.es/sitio/index.cgi?wid_seccion=21&amp;wid_item=284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(en la infografía)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4" y="4869160"/>
            <a:ext cx="81439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b="1" dirty="0">
                <a:latin typeface="Roboto Light" pitchFamily="2" charset="0"/>
                <a:ea typeface="Roboto Light" pitchFamily="2" charset="0"/>
              </a:rPr>
              <a:t>Sí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/No.  En caso negativo indicadnos qué necesitáis aclarar.</a:t>
            </a:r>
            <a:endParaRPr lang="es-ES" sz="160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300" dirty="0">
                <a:latin typeface="Roboto Light" pitchFamily="2" charset="0"/>
                <a:ea typeface="Roboto Light" pitchFamily="2" charset="0"/>
              </a:rPr>
              <a:t>Cada año nuestro alumnado participante es nuevo y sería interesante recordar los pasos. Gracias.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69254" y="651529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¿Se mantiene el mismo alumnado o se renueva? Si renováis el alumnado es aconsejable mantener algunos de los alumnos del curso pasado, si es posible, para que no haya que explicar la dinámica de trabajo a todo el mundo.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personas asistirán a los Consejos Ambientales compartidos con otros centros?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¿Habéis planteado comunicaros con otros miembros de la comunidad educativa? (Resto del alumnado, profesorado, personal no docente, familias…)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268764"/>
            <a:ext cx="8143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ALUMNOS/AS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ea typeface="Roboto Light" pitchFamily="2" charset="0"/>
              </a:rPr>
              <a:t>ELSA FERNÁNDEZ  CALLEJAS</a:t>
            </a:r>
          </a:p>
          <a:p>
            <a:r>
              <a:rPr lang="es-ES" sz="1600" dirty="0">
                <a:ea typeface="Roboto Light" pitchFamily="2" charset="0"/>
              </a:rPr>
              <a:t>ALEJANDRO GONZÁLEZ BARREIRO</a:t>
            </a:r>
          </a:p>
          <a:p>
            <a:r>
              <a:rPr lang="es-ES" sz="1600" dirty="0">
                <a:ea typeface="Roboto Light" pitchFamily="2" charset="0"/>
              </a:rPr>
              <a:t>LEAH LE MIGNON  SERRANO</a:t>
            </a:r>
          </a:p>
          <a:p>
            <a:endParaRPr lang="es-ES" sz="1600" dirty="0">
              <a:ea typeface="Roboto Light" pitchFamily="2" charset="0"/>
            </a:endParaRPr>
          </a:p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PROFESORAS</a:t>
            </a:r>
          </a:p>
          <a:p>
            <a:endParaRPr lang="es-ES" sz="1600" dirty="0">
              <a:ea typeface="Roboto Light" pitchFamily="2" charset="0"/>
            </a:endParaRPr>
          </a:p>
          <a:p>
            <a:r>
              <a:rPr lang="es-ES" sz="1600" dirty="0">
                <a:ea typeface="Roboto Light" pitchFamily="2" charset="0"/>
              </a:rPr>
              <a:t>Mª BELÉN CAMPO REVILLA</a:t>
            </a:r>
          </a:p>
          <a:p>
            <a:r>
              <a:rPr lang="es-ES" sz="1600" dirty="0">
                <a:ea typeface="Roboto Light" pitchFamily="2" charset="0"/>
              </a:rPr>
              <a:t>Mª ELENA PRIETO ANTÓN</a:t>
            </a:r>
          </a:p>
          <a:p>
            <a:endParaRPr lang="es-ES" sz="12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714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4480" y="667664"/>
            <a:ext cx="728667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Resultados. ¿Hasta dónde habéis llegado? ¿Habéis evaluado el trabajo realizado? ¿Qué resultados habéis obtenido?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Comunicación ¿Habéis comunicado el trabajo realizado? ¿A quién? ¿Cómo?</a:t>
            </a:r>
          </a:p>
          <a:p>
            <a:endParaRPr lang="es-ES" sz="1100" dirty="0">
              <a:solidFill>
                <a:srgbClr val="FF0000"/>
              </a:solidFill>
              <a:latin typeface="Roboto Light" pitchFamily="2" charset="0"/>
              <a:ea typeface="Roboto Light" pitchFamily="2" charset="0"/>
            </a:endParaRP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Hemos realizado una evaluación basada en la observación de donde surgen las propuestas planteadas para este curso.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También se han pesado los residuos generados en el almuerzo un viernes y se han comparado con los del resto de la semana.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Se ha informado a las familias de los grupos directamente implicados de los resultados del “viernes sin plástico” en una reunión presencial.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2622805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ea typeface="Roboto Light" pitchFamily="2" charset="0"/>
              </a:rPr>
              <a:t>“Las cosas difíciles requieren un largo tiempo, las cosas imposibles un poco más”</a:t>
            </a:r>
          </a:p>
          <a:p>
            <a:pPr algn="r"/>
            <a:r>
              <a:rPr lang="es-ES" sz="1600" dirty="0">
                <a:ea typeface="Roboto Light" pitchFamily="2" charset="0"/>
              </a:rPr>
              <a:t>(André A. Jackson)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356" y="642918"/>
            <a:ext cx="7143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queréis trabajar este año con el programa?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afianzar lo conseguido? (Por ejemplo, sumar más aulas a las acciones que habéis realizado).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¿Queréis proponer nuevos retos de entre los que surgieron como resultado del primer diagnóstico en el centro? ¿Cuáles?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empezar un nuevo diagnóstico con el alumnado actual del centro? ¿Trabajar el consumo de plástico en otros ámbitos en el centro educativo? (Por ejemplo, material escolar).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2537861"/>
            <a:ext cx="81439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pPr>
              <a:buFontTx/>
              <a:buChar char="-"/>
            </a:pPr>
            <a:r>
              <a:rPr lang="es-ES" sz="1600" dirty="0">
                <a:latin typeface="+mj-lt"/>
                <a:ea typeface="Roboto Light" pitchFamily="2" charset="0"/>
              </a:rPr>
              <a:t> Desearíamos consolidar lo logrado.</a:t>
            </a:r>
          </a:p>
          <a:p>
            <a:pPr>
              <a:buFontTx/>
              <a:buChar char="-"/>
            </a:pPr>
            <a:r>
              <a:rPr lang="es-ES" sz="1600" dirty="0">
                <a:latin typeface="+mj-lt"/>
                <a:ea typeface="Roboto Light" pitchFamily="2" charset="0"/>
              </a:rPr>
              <a:t>  Concienciar a toda la Comunidad educativa de la importancia de reducir el plástico de un solo uso : en almuerzos, en materiales escolares (forrado de libros con papel),  en compra de cargas de </a:t>
            </a:r>
            <a:r>
              <a:rPr lang="es-ES" sz="1600" dirty="0" err="1">
                <a:latin typeface="+mj-lt"/>
                <a:ea typeface="Roboto Light" pitchFamily="2" charset="0"/>
              </a:rPr>
              <a:t>bolis</a:t>
            </a:r>
            <a:r>
              <a:rPr lang="es-ES" sz="1600" dirty="0">
                <a:latin typeface="+mj-lt"/>
                <a:ea typeface="Roboto Light" pitchFamily="2" charset="0"/>
              </a:rPr>
              <a:t> en lugar de  </a:t>
            </a:r>
            <a:r>
              <a:rPr lang="es-ES" sz="1600" dirty="0" err="1">
                <a:latin typeface="+mj-lt"/>
                <a:ea typeface="Roboto Light" pitchFamily="2" charset="0"/>
              </a:rPr>
              <a:t>bolis</a:t>
            </a:r>
            <a:r>
              <a:rPr lang="es-ES" sz="1600" dirty="0">
                <a:latin typeface="+mj-lt"/>
                <a:ea typeface="Roboto Light" pitchFamily="2" charset="0"/>
              </a:rPr>
              <a:t>, etc.</a:t>
            </a:r>
          </a:p>
          <a:p>
            <a:pPr>
              <a:buFontTx/>
              <a:buChar char="-"/>
            </a:pPr>
            <a:r>
              <a:rPr lang="es-ES" sz="1600" dirty="0">
                <a:latin typeface="+mj-lt"/>
                <a:ea typeface="Roboto Light" pitchFamily="2" charset="0"/>
              </a:rPr>
              <a:t>- Colaboración con asociaciones para reciclar material escolar con finalidad </a:t>
            </a:r>
            <a:r>
              <a:rPr lang="es-ES" sz="1600" dirty="0" err="1">
                <a:latin typeface="+mj-lt"/>
                <a:ea typeface="Roboto Light" pitchFamily="2" charset="0"/>
              </a:rPr>
              <a:t>ecosolidaria</a:t>
            </a:r>
            <a:r>
              <a:rPr lang="es-ES" sz="1600" dirty="0">
                <a:latin typeface="+mj-lt"/>
                <a:ea typeface="Roboto Light" pitchFamily="2" charset="0"/>
              </a:rPr>
              <a:t>.</a:t>
            </a:r>
          </a:p>
          <a:p>
            <a:pPr>
              <a:buFontTx/>
              <a:buChar char="-"/>
            </a:pPr>
            <a:r>
              <a:rPr lang="es-ES" sz="1600" dirty="0">
                <a:latin typeface="+mj-lt"/>
                <a:ea typeface="Roboto Light" pitchFamily="2" charset="0"/>
              </a:rPr>
              <a:t>  Mantener las charlas de forma trimestral ayudadas de carteles hechos por los alumnos.</a:t>
            </a:r>
          </a:p>
          <a:p>
            <a:pPr>
              <a:buFontTx/>
              <a:buChar char="-"/>
            </a:pPr>
            <a:r>
              <a:rPr lang="es-ES" sz="1600" dirty="0">
                <a:latin typeface="+mj-lt"/>
                <a:ea typeface="Roboto Light" pitchFamily="2" charset="0"/>
              </a:rPr>
              <a:t>  Realizar una buena señalización en los contenedores de basura que están colocados en el patio del recreo para que se usen adecuadamente: plástico, orgánico y otros.</a:t>
            </a:r>
          </a:p>
          <a:p>
            <a:pPr>
              <a:buFontTx/>
              <a:buChar char="-"/>
            </a:pPr>
            <a:endParaRPr lang="es-ES" sz="1600" dirty="0">
              <a:latin typeface="+mj-lt"/>
              <a:ea typeface="Roboto Light" pitchFamily="2" charset="0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3BDAC42321C54CAD019DBAD8D51B63" ma:contentTypeVersion="15" ma:contentTypeDescription="Crear nuevo documento." ma:contentTypeScope="" ma:versionID="0a9b5726f52badf960ec37946df527f5">
  <xsd:schema xmlns:xsd="http://www.w3.org/2001/XMLSchema" xmlns:xs="http://www.w3.org/2001/XMLSchema" xmlns:p="http://schemas.microsoft.com/office/2006/metadata/properties" xmlns:ns2="848beb30-5c51-4394-92be-18ad1da303a2" xmlns:ns3="3b866ab1-391e-440b-a508-66564fe2e580" targetNamespace="http://schemas.microsoft.com/office/2006/metadata/properties" ma:root="true" ma:fieldsID="d942d209b436d4b912ea1744367e520b" ns2:_="" ns3:_="">
    <xsd:import namespace="848beb30-5c51-4394-92be-18ad1da303a2"/>
    <xsd:import namespace="3b866ab1-391e-440b-a508-66564fe2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beb30-5c51-4394-92be-18ad1da30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66ab1-391e-440b-a508-66564fe2e5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e9f260-f474-4195-b6a8-5823d3c61796}" ma:internalName="TaxCatchAll" ma:showField="CatchAllData" ma:web="3b866ab1-391e-440b-a508-66564fe2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866ab1-391e-440b-a508-66564fe2e580" xsi:nil="true"/>
    <lcf76f155ced4ddcb4097134ff3c332f xmlns="848beb30-5c51-4394-92be-18ad1da303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277DC0-558B-4B06-AF58-4A27713D3B84}"/>
</file>

<file path=customXml/itemProps2.xml><?xml version="1.0" encoding="utf-8"?>
<ds:datastoreItem xmlns:ds="http://schemas.openxmlformats.org/officeDocument/2006/customXml" ds:itemID="{9F4D1682-ACF6-47A6-A2E1-EFF16A48781E}"/>
</file>

<file path=customXml/itemProps3.xml><?xml version="1.0" encoding="utf-8"?>
<ds:datastoreItem xmlns:ds="http://schemas.openxmlformats.org/officeDocument/2006/customXml" ds:itemID="{ABCE37CE-0A99-48E6-8566-DBDABC57A894}"/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1022</Words>
  <Application>Microsoft Office PowerPoint</Application>
  <PresentationFormat>Presentación en pantalla 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Broadway</vt:lpstr>
      <vt:lpstr>Calibri</vt:lpstr>
      <vt:lpstr>Roboto Light</vt:lpstr>
      <vt:lpstr>Segoe UI Black</vt:lpstr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Marian Blanco</cp:lastModifiedBy>
  <cp:revision>98</cp:revision>
  <dcterms:created xsi:type="dcterms:W3CDTF">2021-10-20T10:58:02Z</dcterms:created>
  <dcterms:modified xsi:type="dcterms:W3CDTF">2023-11-08T07:24:02Z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0x010100DA3BDAC42321C54CAD019DBAD8D51B63</vt:lpwstr>
  </property>
</Properties>
</file>