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80" r:id="rId6"/>
    <p:sldId id="288" r:id="rId7"/>
    <p:sldId id="281" r:id="rId8"/>
    <p:sldId id="285" r:id="rId9"/>
    <p:sldId id="286" r:id="rId10"/>
    <p:sldId id="287" r:id="rId11"/>
    <p:sldId id="283" r:id="rId12"/>
    <p:sldId id="282" r:id="rId13"/>
    <p:sldId id="284" r:id="rId14"/>
    <p:sldId id="264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83" d="100"/>
          <a:sy n="8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428537-D0F3-2381-06D3-C9B6E3322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681" y="575607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F94B7DEE-6F14-7C0D-5ADB-71172877C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183" y="6062894"/>
            <a:ext cx="2257287" cy="463779"/>
          </a:xfrm>
          <a:prstGeom prst="rect">
            <a:avLst/>
          </a:prstGeom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id="{D1C5AA6E-42C5-F893-DBD4-05A3815E69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29FCF2-DC64-9EE9-F0A8-518A5E6E13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95105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E12CBB8C-7393-7501-49E6-0333E204F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140" y="6307022"/>
            <a:ext cx="2257287" cy="463779"/>
          </a:xfrm>
          <a:prstGeom prst="rect">
            <a:avLst/>
          </a:prstGeom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id="{F034B9DF-EDD3-99C9-83DD-7E6D774FC5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923AD15-AFFE-68D0-8627-1C8471F004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330" y="5935241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id="{8C6EC60F-7C16-5CFA-D81A-F56DA3087D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3821" y="6308725"/>
            <a:ext cx="2257287" cy="463779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C66C7A70-2B32-E955-F526-B0FF5B7411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D24CD0-85A3-B208-46D3-61C63E9E3B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908191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F889C0B6-61B9-EC87-10DC-BB1E5CD27D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007" y="6307022"/>
            <a:ext cx="2257287" cy="463779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DC581279-8573-6B3A-E12B-A8BFF7EC6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E639769-0779-3767-E81F-EB276F2B17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16" y="5908191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4D01A0D8-2A3A-1FE6-3397-9A7187B44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3470" y="6188617"/>
            <a:ext cx="2257287" cy="463779"/>
          </a:xfrm>
          <a:prstGeom prst="rect">
            <a:avLst/>
          </a:prstGeom>
        </p:spPr>
      </p:pic>
      <p:pic>
        <p:nvPicPr>
          <p:cNvPr id="8" name="Imagen 3">
            <a:extLst>
              <a:ext uri="{FF2B5EF4-FFF2-40B4-BE49-F238E27FC236}">
                <a16:creationId xmlns:a16="http://schemas.microsoft.com/office/drawing/2014/main" id="{ED08D7E1-D924-E04E-846B-4E611EA31D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F2571AE-E631-7BA4-541D-3E103E3D2F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8484" y="5961683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3DB2E436-84BE-66A2-3870-DE10577CE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67" y="6257696"/>
            <a:ext cx="2257287" cy="463779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C0B07C57-9024-1D8A-06A7-08AEB702A8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2448147-68D7-AC64-8C91-EB2FF7874F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816" y="5853056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id="{4C16F92D-D042-35AD-2D5D-31FD509E2F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033" y="6285594"/>
            <a:ext cx="2257287" cy="463779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7537ABB8-B6A8-7815-4A87-729880ED04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83" y="289346"/>
            <a:ext cx="1451114" cy="625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C6CD-0349-425D-8B79-FC3113FCE949}" type="datetimeFigureOut">
              <a:rPr lang="es-ES" smtClean="0"/>
              <a:pPr/>
              <a:t>11/07/2024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73F6-84A8-4D5C-AF6C-CE97B8635B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47663" y="601870"/>
            <a:ext cx="7596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>
                <a:latin typeface="Broadway" pitchFamily="82" charset="0"/>
                <a:ea typeface="+mj-ea"/>
                <a:cs typeface="+mj-cs"/>
              </a:rPr>
              <a:t>CEIP Fuentecillas (Burgos)</a:t>
            </a:r>
            <a:endParaRPr lang="es-ES" sz="3200" b="1" dirty="0">
              <a:latin typeface="Broadway" pitchFamily="82" charset="0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999" r="1181" b="5249"/>
          <a:stretch>
            <a:fillRect/>
          </a:stretch>
        </p:blipFill>
        <p:spPr bwMode="auto">
          <a:xfrm>
            <a:off x="1967870" y="1460800"/>
            <a:ext cx="6582718" cy="328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636829" y="4476589"/>
            <a:ext cx="8072494" cy="2000264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Segoe UI Black" pitchFamily="34" charset="0"/>
              </a:rPr>
              <a:t> </a:t>
            </a:r>
            <a:r>
              <a:rPr lang="es-ES" sz="2800" dirty="0">
                <a:latin typeface="Broadway" pitchFamily="82" charset="0"/>
              </a:rPr>
              <a:t>Tres, dos uno…  </a:t>
            </a:r>
            <a:br>
              <a:rPr lang="es-ES" sz="2800" dirty="0">
                <a:latin typeface="Broadway" pitchFamily="82" charset="0"/>
              </a:rPr>
            </a:br>
            <a:r>
              <a:rPr lang="es-ES" sz="2000" dirty="0">
                <a:latin typeface="Broadway" pitchFamily="82" charset="0"/>
              </a:rPr>
              <a:t>Arrancamos </a:t>
            </a:r>
            <a:r>
              <a:rPr lang="es-ES" sz="2000" b="1" dirty="0">
                <a:latin typeface="Broadway" pitchFamily="82" charset="0"/>
              </a:rPr>
              <a:t>Movimiento Escuelas Libres de Plástico Cy L</a:t>
            </a:r>
            <a:br>
              <a:rPr lang="es-ES" sz="2000" b="1" dirty="0">
                <a:latin typeface="Broadway" pitchFamily="82" charset="0"/>
              </a:rPr>
            </a:br>
            <a:r>
              <a:rPr lang="es-ES" sz="2000" dirty="0">
                <a:latin typeface="Broadway" pitchFamily="82" charset="0"/>
              </a:rPr>
              <a:t>2023-24</a:t>
            </a:r>
            <a:endParaRPr lang="es-ES" sz="2000" b="1" dirty="0">
              <a:latin typeface="Broadway" pitchFamily="82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7870" y="4426769"/>
            <a:ext cx="1281200" cy="12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F495D-7AE8-F1A8-DB79-3A8EF374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81" y="575607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2">
            <a:extLst>
              <a:ext uri="{FF2B5EF4-FFF2-40B4-BE49-F238E27FC236}">
                <a16:creationId xmlns:a16="http://schemas.microsoft.com/office/drawing/2014/main" id="{AE9FA318-3359-C2EA-9255-85E080D30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83" y="6062894"/>
            <a:ext cx="2257287" cy="463779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B8F132FF-10FB-A96E-243C-11A53E9B1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9" y="74812"/>
            <a:ext cx="1451114" cy="62504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EA8C8A6-DDBC-240F-BB44-EA40CFB1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932" y="788320"/>
            <a:ext cx="833794" cy="7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C29E018-90FE-4E9B-825E-F6E5A051A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412" y="2805617"/>
            <a:ext cx="902286" cy="109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28794" y="71414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¿A dónde?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65390" y="2824460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queremos hacer este curso?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Desarrollar la creatividad para inventar materiales y herramientas que sustituyan al plástico en nuestro colegio. 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Involucrar a las familias del alumnado y a nuestro entorno en el cambio de hábitos y dejar de utilizar plástico</a:t>
            </a:r>
            <a:r>
              <a:rPr lang="es-ES" sz="1600" dirty="0"/>
              <a:t>.</a:t>
            </a:r>
            <a:endParaRPr lang="es-ES" sz="16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2050" name="Picture 2" descr="Planificación - Iconos gratis de márke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66224"/>
            <a:ext cx="1571636" cy="1571637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1CAB3CB-21CD-F199-B940-3176FB36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1136" y="188640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E47AABA-DA9E-4907-AFAF-CD291DE3A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16" y="1823638"/>
            <a:ext cx="902286" cy="1097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95" y="714356"/>
            <a:ext cx="866232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id="{1B93BC13-F997-0087-C8D2-0316F99D8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5" y="18802"/>
            <a:ext cx="1451114" cy="6250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B4BF7DB-BE8C-B902-2B6B-8690039E5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83" y="6062894"/>
            <a:ext cx="2257287" cy="46377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BCE9B7A-8104-0C1A-9053-513286DF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7681" y="5756079"/>
            <a:ext cx="2142849" cy="8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F5468F3-B7EB-E3F4-1082-620C50CC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89306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¿Qué?</a:t>
            </a:r>
          </a:p>
        </p:txBody>
      </p:sp>
      <p:pic>
        <p:nvPicPr>
          <p:cNvPr id="6" name="Picture 6" descr="Las Siguientes Son Algunas De Las Preguntas Que Recibo - Frequently Asked Questions Icon Clipart (768x627), Png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23" y="886595"/>
            <a:ext cx="1662206" cy="135703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274469" y="1859385"/>
            <a:ext cx="81439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¿Qué hemos hecho?</a:t>
            </a:r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Estudio cuantitativo de los deshechos plásticos durante una semana en cada aula.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Elaboración de un </a:t>
            </a:r>
            <a:r>
              <a:rPr lang="es-ES" sz="1600" dirty="0" err="1">
                <a:latin typeface="Roboto Light" pitchFamily="2" charset="0"/>
                <a:ea typeface="Roboto Light" pitchFamily="2" charset="0"/>
              </a:rPr>
              <a:t>basurómetro</a:t>
            </a:r>
            <a:r>
              <a:rPr lang="es-ES" sz="1600" dirty="0">
                <a:latin typeface="Roboto Light" pitchFamily="2" charset="0"/>
                <a:ea typeface="Roboto Light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Análisis de los resultados obtenidos.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Exposición y proyección en las aulas de los efectos de los residuos plásticos en el medioambiente.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Concienciación del problema de los residuos plásticos en nuestro centro.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Roboto Light" pitchFamily="2" charset="0"/>
                <a:ea typeface="Roboto Light" pitchFamily="2" charset="0"/>
              </a:rPr>
              <a:t>Recogida de propuestas de toda la comunidad educativa: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		- </a:t>
            </a:r>
            <a:r>
              <a:rPr lang="es-ES" sz="1600" i="0" dirty="0">
                <a:effectLst/>
                <a:latin typeface="Calibri" panose="020F0502020204030204" pitchFamily="34" charset="0"/>
              </a:rPr>
              <a:t>Realizar una campaña informativa en el centro educativo. </a:t>
            </a:r>
          </a:p>
          <a:p>
            <a:pPr algn="just" rtl="0" fontAlgn="base"/>
            <a:r>
              <a:rPr lang="es-ES" sz="1600" dirty="0">
                <a:latin typeface="Calibri" panose="020F0502020204030204" pitchFamily="34" charset="0"/>
              </a:rPr>
              <a:t>		-</a:t>
            </a:r>
            <a:r>
              <a:rPr lang="es-ES" sz="1600" i="0" dirty="0">
                <a:effectLst/>
                <a:latin typeface="Calibri" panose="020F0502020204030204" pitchFamily="34" charset="0"/>
              </a:rPr>
              <a:t>Comprometernos a reducir el uso de plástico a nivel personal.</a:t>
            </a:r>
          </a:p>
          <a:p>
            <a:pPr algn="just" rtl="0" fontAlgn="base"/>
            <a:r>
              <a:rPr lang="es-ES" sz="1600" dirty="0">
                <a:latin typeface="Calibri" panose="020F0502020204030204" pitchFamily="34" charset="0"/>
              </a:rPr>
              <a:t>		-</a:t>
            </a:r>
            <a:r>
              <a:rPr lang="es-ES" sz="1600" i="0" dirty="0">
                <a:effectLst/>
                <a:latin typeface="Calibri" panose="020F0502020204030204" pitchFamily="34" charset="0"/>
              </a:rPr>
              <a:t>Utilizar correctamente las papeleras de reciclaje.</a:t>
            </a:r>
          </a:p>
          <a:p>
            <a:pPr algn="just" rtl="0" fontAlgn="base"/>
            <a:r>
              <a:rPr lang="es-ES" sz="1600" i="0" dirty="0">
                <a:effectLst/>
                <a:latin typeface="Calibri" panose="020F0502020204030204" pitchFamily="34" charset="0"/>
              </a:rPr>
              <a:t>		-Concienciar a todas las personas que tenemos alrededor sobre la 			importancia de reducir el plástico para conseguir un “efecto mariposa”.</a:t>
            </a:r>
          </a:p>
          <a:p>
            <a:pPr algn="just" rtl="0" fontAlgn="base"/>
            <a:endParaRPr lang="es-ES" sz="1600" i="0" dirty="0">
              <a:effectLst/>
              <a:latin typeface="Calibri" panose="020F0502020204030204" pitchFamily="34" charset="0"/>
            </a:endParaRPr>
          </a:p>
          <a:p>
            <a:pPr algn="just" rtl="0" fontAlgn="base"/>
            <a:endParaRPr lang="es-ES" sz="1600" i="0" dirty="0">
              <a:effectLst/>
              <a:latin typeface="Calibri" panose="020F0502020204030204" pitchFamily="34" charset="0"/>
            </a:endParaRPr>
          </a:p>
          <a:p>
            <a:endParaRPr lang="es-ES" sz="1600" i="0" dirty="0">
              <a:effectLst/>
              <a:latin typeface="Calibri" panose="020F0502020204030204" pitchFamily="34" charset="0"/>
            </a:endParaRPr>
          </a:p>
          <a:p>
            <a:endParaRPr lang="es-ES" sz="1600" b="0" i="0" dirty="0">
              <a:effectLst/>
              <a:latin typeface="Calibri" panose="020F0502020204030204" pitchFamily="34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		-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28596" y="4999359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rtl="0" fontAlgn="base">
              <a:buFont typeface="+mj-lt"/>
              <a:buAutoNum type="arabicPeriod"/>
            </a:pPr>
            <a:r>
              <a:rPr lang="es-ES" dirty="0">
                <a:latin typeface="Broadway" pitchFamily="82" charset="0"/>
                <a:ea typeface="Roboto Light" pitchFamily="2" charset="0"/>
              </a:rPr>
              <a:t>¿ Cuál han sido más eficaces?</a:t>
            </a:r>
          </a:p>
          <a:p>
            <a:r>
              <a:rPr lang="es-ES" dirty="0">
                <a:latin typeface="Roboto Light" pitchFamily="2" charset="0"/>
                <a:ea typeface="Roboto Light" pitchFamily="2" charset="0"/>
              </a:rPr>
              <a:t>El estudio cuantitativo de los residuos plásticos del almuerzo en cada aula ha sido muy eficaz para realmente ser conscientes de la cantidad de residuos plásticos que generamos 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11E976-772F-6BCC-1EF4-55E7A124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401" y="192045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68AD45-A70E-4744-876F-77DFF01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662321"/>
            <a:ext cx="905737" cy="1097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834CF0-F8DC-4CF3-B85D-F3F0E99C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908720"/>
            <a:ext cx="374441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7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68025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¿Cómo?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35" y="1131596"/>
            <a:ext cx="1714488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500034" y="3206779"/>
            <a:ext cx="81439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¿Hasta dónde habéis llegado?</a:t>
            </a:r>
          </a:p>
          <a:p>
            <a:pPr algn="just"/>
            <a:r>
              <a:rPr lang="es-ES" sz="1600" dirty="0">
                <a:latin typeface="Roboto Light" pitchFamily="2" charset="0"/>
                <a:ea typeface="Roboto Light" pitchFamily="2" charset="0"/>
              </a:rPr>
              <a:t>Una vez realizada la concienciación, elegido el objetivo de reducir el uso de plásticos en el almuerzo, realizada la investigación cuantitativa de residuos y las propuestas para reducir los residuos plásticos, se envía nuestra propuesta a las familias de evitar en la medida de lo posible el uso de plásticos en el almuerzo. Visitamos los supermercados del barrio y entregamos una carta pidiendo que reduzcan los envases plásticos.</a:t>
            </a:r>
          </a:p>
          <a:p>
            <a:pPr algn="just"/>
            <a:r>
              <a:rPr lang="es-ES" sz="1600" dirty="0">
                <a:latin typeface="Roboto Light" pitchFamily="2" charset="0"/>
                <a:ea typeface="Roboto Light" pitchFamily="2" charset="0"/>
              </a:rPr>
              <a:t>Eliminamos por completo la utilización de bolsas de plástico en la elaboración de disfraces para la festividad de Carnaval</a:t>
            </a:r>
          </a:p>
          <a:p>
            <a:endParaRPr lang="es-ES" sz="1400" dirty="0">
              <a:latin typeface="Roboto Light" pitchFamily="2" charset="0"/>
              <a:ea typeface="Roboto Light" pitchFamily="2" charset="0"/>
            </a:endParaRPr>
          </a:p>
          <a:p>
            <a:endParaRPr lang="es-ES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1711" y="4927629"/>
            <a:ext cx="81439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¿Tenemos claro cómo se hace una ecoauditoría escolar? 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Sí</a:t>
            </a:r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endParaRPr lang="es-ES" sz="1400" dirty="0">
              <a:latin typeface="Roboto Light" pitchFamily="2" charset="0"/>
              <a:ea typeface="Roboto Light" pitchFamily="2" charset="0"/>
            </a:endParaRPr>
          </a:p>
          <a:p>
            <a:endParaRPr lang="es-ES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EC53AB9-361D-2C7C-B208-F9F91373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869" y="308651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9383C6-FB49-47AB-8D66-24BF7CDEF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337831"/>
            <a:ext cx="902286" cy="10973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836BF4-9C81-4F9C-A43B-29271144E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75051"/>
            <a:ext cx="2555776" cy="19168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4269544-6446-44EB-B3F9-E01143EB2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099" y="854997"/>
            <a:ext cx="1045843" cy="22111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F6AD037-2E3D-4E1D-AF3A-BDDB2BE2C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0748"/>
            <a:ext cx="3096344" cy="45365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09E834-EADA-4071-9923-ABC09C30A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1268760"/>
            <a:ext cx="381642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6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56DEBB3-D31D-40A2-955E-9D48E6EC8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8D7E5C-FFBB-43CD-B2BE-754C58275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53" y="2492896"/>
            <a:ext cx="5208215" cy="23579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E51625-D21F-4691-894E-426BA1B00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9" y="1274161"/>
            <a:ext cx="2182592" cy="46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9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3035D0-89D6-49C2-8162-CE40D6F75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5760640" cy="43216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073435-CB61-44AA-9728-F880283DC20C}"/>
              </a:ext>
            </a:extLst>
          </p:cNvPr>
          <p:cNvSpPr txBox="1"/>
          <p:nvPr/>
        </p:nvSpPr>
        <p:spPr>
          <a:xfrm>
            <a:off x="2483768" y="551723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 Carnaval sin plásticos: utilizamos telas, cartón y materiales reciclados.</a:t>
            </a:r>
          </a:p>
        </p:txBody>
      </p:sp>
    </p:spTree>
    <p:extLst>
      <p:ext uri="{BB962C8B-B14F-4D97-AF65-F5344CB8AC3E}">
        <p14:creationId xmlns:p14="http://schemas.microsoft.com/office/powerpoint/2010/main" val="186814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71414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¿Quiénes?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46050"/>
            <a:ext cx="1728191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500034" y="2276872"/>
            <a:ext cx="81439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¿Quiénes formaréis el Consejo Ambiental este curso?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El Consejo Medioambiental lo formarán: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     - Dos alumnos de 6º de Primaria en representación de los alumnos (Alonso García        Pérez y Nerea Antón Obregón).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     - Inmaculada Vara Nogal (Jefe de Estudios) 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r>
              <a:rPr lang="es-ES" sz="1200" dirty="0">
                <a:latin typeface="Roboto Light" pitchFamily="2" charset="0"/>
                <a:ea typeface="Roboto Light" pitchFamily="2" charset="0"/>
              </a:rPr>
              <a:t>Además un representante de cada clase formará parte del Consejo medioambiental del CEIP Fuentecillas. Nos reuniremos varias veces durante este curso y recogerán las propuestas y acciones de cada aula. </a:t>
            </a: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DF63F71-1741-1CF8-E9E6-C4056B69F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6279" y="169023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BCDCD3-F5C9-45DA-B74C-6ECB4090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986785"/>
            <a:ext cx="902286" cy="10973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270795-F0AC-4E84-8C57-943663483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09120"/>
            <a:ext cx="3384376" cy="21114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85918" y="71414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Broadway" pitchFamily="82" charset="0"/>
                <a:ea typeface="+mj-ea"/>
                <a:cs typeface="+mj-cs"/>
              </a:rPr>
              <a:t>¿De dónde?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714480" y="667664"/>
            <a:ext cx="7286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Broadway" pitchFamily="82" charset="0"/>
                <a:ea typeface="Roboto Light" pitchFamily="2" charset="0"/>
              </a:rPr>
              <a:t>Def</a:t>
            </a:r>
            <a:endParaRPr lang="es-ES" sz="11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2622805"/>
            <a:ext cx="8215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roadway" pitchFamily="82" charset="0"/>
                <a:ea typeface="Roboto Light" pitchFamily="2" charset="0"/>
              </a:rPr>
              <a:t>Una frase que resuma vuestro trabajo en el centro educativo para reducir el consumo de plástico.</a:t>
            </a:r>
          </a:p>
          <a:p>
            <a:endParaRPr lang="es-ES" sz="1600" dirty="0">
              <a:latin typeface="Roboto Light" pitchFamily="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Estamos iniciándonos en el camino de reducir los residuos plásticos con el objetivo de conseguir un entorno más sostenible.</a:t>
            </a:r>
          </a:p>
          <a:p>
            <a:endParaRPr lang="es-ES" sz="1600" dirty="0">
              <a:latin typeface="Broadway" pitchFamily="82" charset="0"/>
              <a:ea typeface="Roboto Light" pitchFamily="2" charset="0"/>
            </a:endParaRPr>
          </a:p>
          <a:p>
            <a:r>
              <a:rPr lang="es-ES" sz="1600" dirty="0">
                <a:latin typeface="Roboto Light" pitchFamily="2" charset="0"/>
                <a:ea typeface="Roboto Light" pitchFamily="2" charset="0"/>
              </a:rPr>
              <a:t> </a:t>
            </a:r>
          </a:p>
        </p:txBody>
      </p:sp>
      <p:pic>
        <p:nvPicPr>
          <p:cNvPr id="4100" name="Picture 4" descr="Evaluación - Iconos gratis de negoc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62" y="908720"/>
            <a:ext cx="1643105" cy="1643106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D4EE4BC-437C-E9D2-1A13-43C1468A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461" y="139850"/>
            <a:ext cx="654193" cy="6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017140-358D-4133-8B8F-B0F220D5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48476"/>
            <a:ext cx="1661802" cy="12463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A61AE5-D1C4-4E19-9B58-257D32286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952" y="4771973"/>
            <a:ext cx="1954473" cy="14152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EE7B49-5ABF-47E4-993F-626314EFC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4048476"/>
            <a:ext cx="1661802" cy="19941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4F769D-C045-448C-99DA-B80BB810E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1070950"/>
            <a:ext cx="902286" cy="10973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4C3F8B-94E4-49FB-BCE4-D936680814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11" y="4273495"/>
            <a:ext cx="2194261" cy="12393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3a6fd1-cbe5-4429-808e-6a72ee70223e" xsi:nil="true"/>
    <lcf76f155ced4ddcb4097134ff3c332f xmlns="85fa3469-2624-43b1-a980-9267e630d5f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AD0A368F770145A1507495CC36DC74" ma:contentTypeVersion="14" ma:contentTypeDescription="Crear nuevo documento." ma:contentTypeScope="" ma:versionID="41c687bcbb83ea314773ab7bd63d6514">
  <xsd:schema xmlns:xsd="http://www.w3.org/2001/XMLSchema" xmlns:xs="http://www.w3.org/2001/XMLSchema" xmlns:p="http://schemas.microsoft.com/office/2006/metadata/properties" xmlns:ns2="85fa3469-2624-43b1-a980-9267e630d5fa" xmlns:ns3="473a6fd1-cbe5-4429-808e-6a72ee70223e" targetNamespace="http://schemas.microsoft.com/office/2006/metadata/properties" ma:root="true" ma:fieldsID="3829b522bf6ce4f49e9caba20c0d5e66" ns2:_="" ns3:_="">
    <xsd:import namespace="85fa3469-2624-43b1-a980-9267e630d5fa"/>
    <xsd:import namespace="473a6fd1-cbe5-4429-808e-6a72ee7022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a3469-2624-43b1-a980-9267e630d5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6fd1-cbe5-4429-808e-6a72ee70223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5b394e6-74d0-441b-ad04-75407cc6a8fe}" ma:internalName="TaxCatchAll" ma:showField="CatchAllData" ma:web="473a6fd1-cbe5-4429-808e-6a72ee7022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547EB1-B503-4151-94DC-7A7310A47DD9}">
  <ds:schemaRefs>
    <ds:schemaRef ds:uri="http://schemas.microsoft.com/office/2006/metadata/properties"/>
    <ds:schemaRef ds:uri="http://schemas.microsoft.com/office/infopath/2007/PartnerControls"/>
    <ds:schemaRef ds:uri="473a6fd1-cbe5-4429-808e-6a72ee70223e"/>
    <ds:schemaRef ds:uri="85fa3469-2624-43b1-a980-9267e630d5fa"/>
  </ds:schemaRefs>
</ds:datastoreItem>
</file>

<file path=customXml/itemProps2.xml><?xml version="1.0" encoding="utf-8"?>
<ds:datastoreItem xmlns:ds="http://schemas.openxmlformats.org/officeDocument/2006/customXml" ds:itemID="{F2A2A25E-7FF5-43F6-BC14-83AD9ECC45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5872FE-50F3-4B5A-94D9-0037219BAB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fa3469-2624-43b1-a980-9267e630d5fa"/>
    <ds:schemaRef ds:uri="473a6fd1-cbe5-4429-808e-6a72ee7022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493</Words>
  <Application>Microsoft Office PowerPoint</Application>
  <PresentationFormat>Presentación en pantalla (4:3)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Unicode MS</vt:lpstr>
      <vt:lpstr>Arial</vt:lpstr>
      <vt:lpstr>Broadway</vt:lpstr>
      <vt:lpstr>Calibri</vt:lpstr>
      <vt:lpstr>Roboto Light</vt:lpstr>
      <vt:lpstr>Segoe UI Black</vt:lpstr>
      <vt:lpstr>Tema de Office</vt:lpstr>
      <vt:lpstr> Tres, dos uno…   Arrancamos Movimiento Escuelas Libres de Plástico Cy L 2023-24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Usuario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Marian Blanco</cp:lastModifiedBy>
  <cp:revision>103</cp:revision>
  <dcterms:created xsi:type="dcterms:W3CDTF">2021-10-20T10:58:02Z</dcterms:created>
  <dcterms:modified xsi:type="dcterms:W3CDTF">2024-07-11T10:58:12Z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0x01010001AD0A368F770145A1507495CC36DC74</vt:lpwstr>
  </property>
</Properties>
</file>