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7" r:id="rId2"/>
    <p:sldId id="290" r:id="rId3"/>
    <p:sldId id="292" r:id="rId4"/>
    <p:sldId id="291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FFF"/>
    <a:srgbClr val="C1FFFF"/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8DB52-4026-4248-BB27-B955C85C5E8F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A6A5-8808-42C1-A566-4522306C39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19/02/2024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19/02/2024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19/02/2024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19/02/2024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19/02/2024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19/02/2024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19/02/2024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19/02/2024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19/02/2024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19/02/2024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19/02/2024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19/02/2024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596" y="2391313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err="1">
                <a:latin typeface="Broadway" pitchFamily="82" charset="0"/>
                <a:ea typeface="+mj-ea"/>
                <a:cs typeface="+mj-cs"/>
              </a:rPr>
              <a:t>Educomunicación</a:t>
            </a:r>
            <a:r>
              <a:rPr lang="es-ES" sz="4000" b="1" dirty="0">
                <a:latin typeface="Broadway" pitchFamily="82" charset="0"/>
                <a:ea typeface="+mj-ea"/>
                <a:cs typeface="+mj-cs"/>
              </a:rPr>
              <a:t> de mi proyecto ELP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341006"/>
            <a:ext cx="3305965" cy="138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327" y="5789044"/>
            <a:ext cx="4159797" cy="854666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2674156" cy="115185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8784" y="142853"/>
            <a:ext cx="134583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758121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¿Cómo habéis comunicado vuestro proyecto?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1472" y="2000240"/>
            <a:ext cx="77867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Enumera todas las acciones comunicativas que habéis desarrollado en el centro:</a:t>
            </a: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pPr>
              <a:buFontTx/>
              <a:buChar char="-"/>
            </a:pPr>
            <a:r>
              <a:rPr lang="es-ES" sz="1400" dirty="0">
                <a:latin typeface="Roboto Light" pitchFamily="2" charset="0"/>
                <a:ea typeface="Roboto Light" pitchFamily="2" charset="0"/>
              </a:rPr>
              <a:t>Los alumnos más mayores han explicado a los pequeños las ventajas y desventajas del uso del plástico y se les ha animado a que digan a sus familias que no utilicen tanto plástico</a:t>
            </a:r>
          </a:p>
          <a:p>
            <a:pPr>
              <a:buFontTx/>
              <a:buChar char="-"/>
            </a:pPr>
            <a:r>
              <a:rPr lang="es-ES" sz="1400" dirty="0">
                <a:latin typeface="Roboto Light" pitchFamily="2" charset="0"/>
                <a:ea typeface="Roboto Light" pitchFamily="2" charset="0"/>
              </a:rPr>
              <a:t>Se han colocado carteles en las puertas y pasillos del colegio, en distintos idiomas, informando de las desventajas del uso del plástico para intentar reducir su uso.</a:t>
            </a:r>
          </a:p>
          <a:p>
            <a:pPr>
              <a:buFontTx/>
              <a:buChar char="-"/>
            </a:pPr>
            <a:r>
              <a:rPr lang="es-ES" sz="1400" dirty="0">
                <a:latin typeface="Roboto Light" pitchFamily="2" charset="0"/>
                <a:ea typeface="Roboto Light" pitchFamily="2" charset="0"/>
              </a:rPr>
              <a:t>Se han publicado en </a:t>
            </a:r>
            <a:r>
              <a:rPr lang="es-ES" sz="1400" dirty="0" err="1">
                <a:latin typeface="Roboto Light" pitchFamily="2" charset="0"/>
                <a:ea typeface="Roboto Light" pitchFamily="2" charset="0"/>
              </a:rPr>
              <a:t>Telegram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 avisos sobre la reducción del uso del plástico,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CuadroTexto"/>
          <p:cNvSpPr txBox="1"/>
          <p:nvPr/>
        </p:nvSpPr>
        <p:spPr>
          <a:xfrm>
            <a:off x="571472" y="6072206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Broadway" pitchFamily="82" charset="0"/>
                <a:ea typeface="+mj-ea"/>
                <a:cs typeface="+mj-cs"/>
              </a:rPr>
              <a:t>Importante: ¡incluye alguna imagen de las mismas!</a:t>
            </a:r>
          </a:p>
        </p:txBody>
      </p:sp>
      <p:pic>
        <p:nvPicPr>
          <p:cNvPr id="2050" name="Picture 2" descr="Galería de imágenes - Iconos gratis de interfa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929198"/>
            <a:ext cx="1090587" cy="109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758121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¿A quién habéis comunicado vuestro proyecto?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1472" y="2000240"/>
            <a:ext cx="778674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Anota los actores a quienes habéis difundido  vuestro proyecto:</a:t>
            </a:r>
          </a:p>
          <a:p>
            <a:pPr>
              <a:buFont typeface="Wingdings" pitchFamily="2" charset="2"/>
              <a:buChar char="q"/>
            </a:pPr>
            <a:r>
              <a:rPr lang="es-ES" sz="1400" dirty="0">
                <a:latin typeface="Roboto Light" pitchFamily="2" charset="0"/>
                <a:ea typeface="Roboto Light" pitchFamily="2" charset="0"/>
              </a:rPr>
              <a:t>Alumnado de todo el </a:t>
            </a:r>
            <a:r>
              <a:rPr lang="es-ES" sz="1400" dirty="0" err="1">
                <a:latin typeface="Roboto Light" pitchFamily="2" charset="0"/>
                <a:ea typeface="Roboto Light" pitchFamily="2" charset="0"/>
              </a:rPr>
              <a:t>centro.X</a:t>
            </a:r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1400" dirty="0">
                <a:latin typeface="Roboto Light" pitchFamily="2" charset="0"/>
                <a:ea typeface="Roboto Light" pitchFamily="2" charset="0"/>
              </a:rPr>
              <a:t>Parte del alumnado ¿A qué parte?</a:t>
            </a:r>
          </a:p>
          <a:p>
            <a:pPr>
              <a:buFont typeface="Wingdings" pitchFamily="2" charset="2"/>
              <a:buChar char="q"/>
            </a:pPr>
            <a:r>
              <a:rPr lang="es-ES" sz="1400" dirty="0">
                <a:latin typeface="Roboto Light" pitchFamily="2" charset="0"/>
                <a:ea typeface="Roboto Light" pitchFamily="2" charset="0"/>
              </a:rPr>
              <a:t>Todo el </a:t>
            </a:r>
            <a:r>
              <a:rPr lang="es-ES" sz="1400" dirty="0" err="1">
                <a:latin typeface="Roboto Light" pitchFamily="2" charset="0"/>
                <a:ea typeface="Roboto Light" pitchFamily="2" charset="0"/>
              </a:rPr>
              <a:t>profesorado.X</a:t>
            </a:r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1400" dirty="0">
                <a:latin typeface="Roboto Light" pitchFamily="2" charset="0"/>
                <a:ea typeface="Roboto Light" pitchFamily="2" charset="0"/>
              </a:rPr>
              <a:t>Parte del profesorado ¿A qué parte?</a:t>
            </a:r>
          </a:p>
          <a:p>
            <a:pPr>
              <a:buFont typeface="Wingdings" pitchFamily="2" charset="2"/>
              <a:buChar char="q"/>
            </a:pPr>
            <a:r>
              <a:rPr lang="es-ES" sz="1400" dirty="0">
                <a:latin typeface="Roboto Light" pitchFamily="2" charset="0"/>
                <a:ea typeface="Roboto Light" pitchFamily="2" charset="0"/>
              </a:rPr>
              <a:t>A las </a:t>
            </a:r>
            <a:r>
              <a:rPr lang="es-ES" sz="1400" dirty="0" err="1">
                <a:latin typeface="Roboto Light" pitchFamily="2" charset="0"/>
                <a:ea typeface="Roboto Light" pitchFamily="2" charset="0"/>
              </a:rPr>
              <a:t>familias.X</a:t>
            </a:r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1400" dirty="0">
                <a:latin typeface="Roboto Light" pitchFamily="2" charset="0"/>
                <a:ea typeface="Roboto Light" pitchFamily="2" charset="0"/>
              </a:rPr>
              <a:t>Parte de las familias ¿A qué parte?</a:t>
            </a:r>
          </a:p>
          <a:p>
            <a:pPr>
              <a:buFont typeface="Wingdings" pitchFamily="2" charset="2"/>
              <a:buChar char="q"/>
            </a:pPr>
            <a:r>
              <a:rPr lang="es-ES" sz="1400" dirty="0">
                <a:latin typeface="Roboto Light" pitchFamily="2" charset="0"/>
                <a:ea typeface="Roboto Light" pitchFamily="2" charset="0"/>
              </a:rPr>
              <a:t>Al ayuntamiento.</a:t>
            </a:r>
          </a:p>
          <a:p>
            <a:pPr>
              <a:buFont typeface="Wingdings" pitchFamily="2" charset="2"/>
              <a:buChar char="q"/>
            </a:pPr>
            <a:r>
              <a:rPr lang="es-ES" sz="1400" dirty="0">
                <a:latin typeface="Roboto Light" pitchFamily="2" charset="0"/>
                <a:ea typeface="Roboto Light" pitchFamily="2" charset="0"/>
              </a:rPr>
              <a:t>A otros centros educativos.</a:t>
            </a:r>
          </a:p>
          <a:p>
            <a:pPr>
              <a:buFont typeface="Wingdings" pitchFamily="2" charset="2"/>
              <a:buChar char="q"/>
            </a:pPr>
            <a:r>
              <a:rPr lang="es-ES" sz="1400" dirty="0">
                <a:latin typeface="Roboto Light" pitchFamily="2" charset="0"/>
                <a:ea typeface="Roboto Light" pitchFamily="2" charset="0"/>
              </a:rPr>
              <a:t>Al barrio/pueblo.</a:t>
            </a:r>
          </a:p>
          <a:p>
            <a:pPr>
              <a:buFont typeface="Wingdings" pitchFamily="2" charset="2"/>
              <a:buChar char="q"/>
            </a:pPr>
            <a:r>
              <a:rPr lang="es-ES" sz="1400" dirty="0">
                <a:latin typeface="Roboto Light" pitchFamily="2" charset="0"/>
                <a:ea typeface="Roboto Light" pitchFamily="2" charset="0"/>
              </a:rPr>
              <a:t>Otros: </a:t>
            </a:r>
          </a:p>
          <a:p>
            <a:pPr>
              <a:buFont typeface="Wingdings" pitchFamily="2" charset="2"/>
              <a:buChar char="q"/>
            </a:pPr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pPr>
              <a:buFont typeface="Wingdings" pitchFamily="2" charset="2"/>
              <a:buChar char="q"/>
            </a:pPr>
            <a:endParaRPr lang="es-ES" sz="14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144" y="6063741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CuadroTexto"/>
          <p:cNvSpPr txBox="1"/>
          <p:nvPr/>
        </p:nvSpPr>
        <p:spPr>
          <a:xfrm>
            <a:off x="571472" y="4407107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Broadway" pitchFamily="82" charset="0"/>
                <a:ea typeface="+mj-ea"/>
                <a:cs typeface="+mj-cs"/>
              </a:rPr>
              <a:t>¿Cuál/es acciones sientes que han sido más efectivas?/ ¿Por qué?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71472" y="5000636"/>
            <a:ext cx="7786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Lo más efectivo ha sido que los más mayores hayan explicado a los pequeños la problemática del plástico ya que estos lo van transmitiendo a sus familias que, al final, son los responsables de ello.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Próxima sesión: </a:t>
            </a:r>
          </a:p>
          <a:p>
            <a:pPr algn="ctr"/>
            <a:r>
              <a:rPr lang="es-ES" sz="2400" b="1" dirty="0">
                <a:latin typeface="Broadway" pitchFamily="82" charset="0"/>
                <a:ea typeface="+mj-ea"/>
                <a:cs typeface="+mj-cs"/>
              </a:rPr>
              <a:t>¿Pedimos colaboración a las familias?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1472" y="150017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Roboto Light" pitchFamily="2" charset="0"/>
                <a:ea typeface="Roboto Light" pitchFamily="2" charset="0"/>
              </a:rPr>
              <a:t>En base a las respuestas de lo que queréis trabajar este año os lanzo una propuesta concreta: pedir colaboración a las familias para que os ayuden a reducir los residuos plásticos del centro educativo.  Es decir, partimos de un plan de comunicación a medio cerrar… </a:t>
            </a:r>
          </a:p>
          <a:p>
            <a:r>
              <a:rPr lang="es-ES" sz="1200" b="1" dirty="0">
                <a:latin typeface="Broadway" pitchFamily="82" charset="0"/>
                <a:ea typeface="Roboto Light" pitchFamily="2" charset="0"/>
              </a:rPr>
              <a:t>Os pedimos que rellenéis el resto de  preguntas: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0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1"/>
            <a:ext cx="1285884" cy="55387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2214546" y="2357430"/>
            <a:ext cx="6000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>
                <a:latin typeface="Broadway" pitchFamily="82" charset="0"/>
                <a:ea typeface="Roboto Light" pitchFamily="2" charset="0"/>
              </a:rPr>
              <a:t>¿Para qué?</a:t>
            </a:r>
          </a:p>
          <a:p>
            <a:r>
              <a:rPr lang="es-ES" dirty="0">
                <a:latin typeface="Roboto Light" pitchFamily="2" charset="0"/>
                <a:ea typeface="Roboto Light" pitchFamily="2" charset="0"/>
              </a:rPr>
              <a:t>Para que colaboren con nosotros.</a:t>
            </a:r>
          </a:p>
          <a:p>
            <a:endParaRPr lang="es-ES" dirty="0">
              <a:latin typeface="Roboto Light" pitchFamily="2" charset="0"/>
              <a:ea typeface="Roboto Light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dirty="0">
                <a:latin typeface="Broadway" pitchFamily="82" charset="0"/>
                <a:ea typeface="Roboto Light" pitchFamily="2" charset="0"/>
              </a:rPr>
              <a:t>¿Qué?</a:t>
            </a:r>
          </a:p>
          <a:p>
            <a:pPr>
              <a:buFont typeface="Wingdings" pitchFamily="2" charset="2"/>
              <a:buChar char="ü"/>
            </a:pPr>
            <a:r>
              <a:rPr lang="es-ES" dirty="0">
                <a:latin typeface="Roboto Light" pitchFamily="2" charset="0"/>
                <a:ea typeface="Roboto Light" pitchFamily="2" charset="0"/>
              </a:rPr>
              <a:t>-Informar a todos los alumnos del centro</a:t>
            </a:r>
          </a:p>
          <a:p>
            <a:pPr>
              <a:buFont typeface="Wingdings" pitchFamily="2" charset="2"/>
              <a:buChar char="ü"/>
            </a:pPr>
            <a:r>
              <a:rPr lang="es-ES" dirty="0">
                <a:latin typeface="Roboto Light" pitchFamily="2" charset="0"/>
                <a:ea typeface="Roboto Light" pitchFamily="2" charset="0"/>
              </a:rPr>
              <a:t>-Informar a las familias con notas</a:t>
            </a:r>
          </a:p>
          <a:p>
            <a:pPr>
              <a:buFont typeface="Wingdings" pitchFamily="2" charset="2"/>
              <a:buChar char="ü"/>
            </a:pPr>
            <a:r>
              <a:rPr lang="es-ES" dirty="0">
                <a:latin typeface="Roboto Light" pitchFamily="2" charset="0"/>
                <a:ea typeface="Roboto Light" pitchFamily="2" charset="0"/>
              </a:rPr>
              <a:t>-Informar a todos los profesores del centro</a:t>
            </a:r>
          </a:p>
          <a:p>
            <a:pPr>
              <a:buFont typeface="Wingdings" pitchFamily="2" charset="2"/>
              <a:buChar char="ü"/>
            </a:pPr>
            <a:r>
              <a:rPr lang="es-ES" dirty="0">
                <a:latin typeface="Roboto Light" pitchFamily="2" charset="0"/>
                <a:ea typeface="Roboto Light" pitchFamily="2" charset="0"/>
              </a:rPr>
              <a:t>-Poner mensajes en </a:t>
            </a:r>
            <a:r>
              <a:rPr lang="es-ES" dirty="0" err="1">
                <a:latin typeface="Roboto Light" pitchFamily="2" charset="0"/>
                <a:ea typeface="Roboto Light" pitchFamily="2" charset="0"/>
              </a:rPr>
              <a:t>Telegram</a:t>
            </a:r>
            <a:endParaRPr lang="es-ES" dirty="0">
              <a:latin typeface="Roboto Light" pitchFamily="2" charset="0"/>
              <a:ea typeface="Roboto Light" pitchFamily="2" charset="0"/>
            </a:endParaRPr>
          </a:p>
          <a:p>
            <a:pPr>
              <a:buFont typeface="Wingdings" pitchFamily="2" charset="2"/>
              <a:buChar char="ü"/>
            </a:pPr>
            <a:endParaRPr lang="es-ES" dirty="0">
              <a:latin typeface="Roboto Light" pitchFamily="2" charset="0"/>
              <a:ea typeface="Roboto Light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dirty="0">
                <a:latin typeface="Broadway" pitchFamily="82" charset="0"/>
                <a:ea typeface="Roboto Light" pitchFamily="2" charset="0"/>
              </a:rPr>
              <a:t>¿A quién?</a:t>
            </a:r>
          </a:p>
          <a:p>
            <a:r>
              <a:rPr lang="es-ES" dirty="0">
                <a:latin typeface="Roboto Light" pitchFamily="2" charset="0"/>
                <a:ea typeface="Roboto Light" pitchFamily="2" charset="0"/>
              </a:rPr>
              <a:t>Familias.</a:t>
            </a:r>
          </a:p>
          <a:p>
            <a:endParaRPr lang="es-ES" dirty="0">
              <a:latin typeface="Roboto Light" pitchFamily="2" charset="0"/>
              <a:ea typeface="Roboto Light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dirty="0">
                <a:latin typeface="Broadway" pitchFamily="82" charset="0"/>
                <a:ea typeface="Roboto Light" pitchFamily="2" charset="0"/>
              </a:rPr>
              <a:t>¿Cómo? </a:t>
            </a:r>
            <a:r>
              <a:rPr lang="es-ES" dirty="0">
                <a:latin typeface="Roboto Light" pitchFamily="2" charset="0"/>
                <a:ea typeface="Roboto Light" pitchFamily="2" charset="0"/>
              </a:rPr>
              <a:t>Formato y vía</a:t>
            </a:r>
          </a:p>
          <a:p>
            <a:r>
              <a:rPr lang="es-ES" dirty="0">
                <a:latin typeface="Roboto Light" pitchFamily="2" charset="0"/>
                <a:ea typeface="Roboto Light" pitchFamily="2" charset="0"/>
              </a:rPr>
              <a:t> -Haciendo carteles para colgar por el colegio.</a:t>
            </a:r>
          </a:p>
          <a:p>
            <a:endParaRPr lang="es-ES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026" name="Picture 2" descr="Diana - Iconos gratis de márket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268184"/>
            <a:ext cx="875063" cy="875064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571472" y="6143644"/>
            <a:ext cx="7858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Roboto Light" pitchFamily="2" charset="0"/>
                <a:ea typeface="Roboto Light" pitchFamily="2" charset="0"/>
              </a:rPr>
              <a:t>A partir de estas propuestas intentaremos montar un guión para un producto </a:t>
            </a:r>
            <a:r>
              <a:rPr lang="es-ES" sz="1200" dirty="0" err="1">
                <a:latin typeface="Roboto Light" pitchFamily="2" charset="0"/>
                <a:ea typeface="Roboto Light" pitchFamily="2" charset="0"/>
              </a:rPr>
              <a:t>educomunicativo</a:t>
            </a:r>
            <a:r>
              <a:rPr lang="es-ES" sz="1200" dirty="0">
                <a:latin typeface="Roboto Light" pitchFamily="2" charset="0"/>
                <a:ea typeface="Roboto Light" pitchFamily="2" charset="0"/>
              </a:rPr>
              <a:t>.</a:t>
            </a:r>
            <a:endParaRPr lang="es-ES" sz="1200" b="1" dirty="0">
              <a:latin typeface="Broadway" pitchFamily="82" charset="0"/>
              <a:ea typeface="Roboto Light" pitchFamily="2" charset="0"/>
            </a:endParaRPr>
          </a:p>
        </p:txBody>
      </p:sp>
      <p:pic>
        <p:nvPicPr>
          <p:cNvPr id="1028" name="Picture 4" descr="Icono De Escritura De Guión PNG Imágenes Transparentes - Pngtre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5214950"/>
            <a:ext cx="1428760" cy="1428760"/>
          </a:xfrm>
          <a:prstGeom prst="rect">
            <a:avLst/>
          </a:prstGeom>
          <a:noFill/>
        </p:spPr>
      </p:pic>
      <p:pic>
        <p:nvPicPr>
          <p:cNvPr id="1030" name="Picture 6" descr="Personas - Iconos gratis de person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4214818"/>
            <a:ext cx="785818" cy="785818"/>
          </a:xfrm>
          <a:prstGeom prst="rect">
            <a:avLst/>
          </a:prstGeom>
          <a:noFill/>
        </p:spPr>
      </p:pic>
      <p:pic>
        <p:nvPicPr>
          <p:cNvPr id="1032" name="Picture 8" descr="Comunicación - Iconos gratis de comunicacion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1539" y="5214951"/>
            <a:ext cx="785818" cy="785818"/>
          </a:xfrm>
          <a:prstGeom prst="rect">
            <a:avLst/>
          </a:prstGeom>
          <a:noFill/>
        </p:spPr>
      </p:pic>
      <p:pic>
        <p:nvPicPr>
          <p:cNvPr id="1034" name="Picture 10" descr="Íconos de lista en SVG, PNG, AI para descarga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0100" y="3210633"/>
            <a:ext cx="861309" cy="861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3BDAC42321C54CAD019DBAD8D51B63" ma:contentTypeVersion="15" ma:contentTypeDescription="Crear nuevo documento." ma:contentTypeScope="" ma:versionID="0a9b5726f52badf960ec37946df527f5">
  <xsd:schema xmlns:xsd="http://www.w3.org/2001/XMLSchema" xmlns:xs="http://www.w3.org/2001/XMLSchema" xmlns:p="http://schemas.microsoft.com/office/2006/metadata/properties" xmlns:ns2="848beb30-5c51-4394-92be-18ad1da303a2" xmlns:ns3="3b866ab1-391e-440b-a508-66564fe2e580" targetNamespace="http://schemas.microsoft.com/office/2006/metadata/properties" ma:root="true" ma:fieldsID="d942d209b436d4b912ea1744367e520b" ns2:_="" ns3:_="">
    <xsd:import namespace="848beb30-5c51-4394-92be-18ad1da303a2"/>
    <xsd:import namespace="3b866ab1-391e-440b-a508-66564fe2e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beb30-5c51-4394-92be-18ad1da30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66ab1-391e-440b-a508-66564fe2e5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be9f260-f474-4195-b6a8-5823d3c61796}" ma:internalName="TaxCatchAll" ma:showField="CatchAllData" ma:web="3b866ab1-391e-440b-a508-66564fe2e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866ab1-391e-440b-a508-66564fe2e580" xsi:nil="true"/>
    <lcf76f155ced4ddcb4097134ff3c332f xmlns="848beb30-5c51-4394-92be-18ad1da303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2DE7D9-80AE-4C26-B854-50C377F527BA}"/>
</file>

<file path=customXml/itemProps2.xml><?xml version="1.0" encoding="utf-8"?>
<ds:datastoreItem xmlns:ds="http://schemas.openxmlformats.org/officeDocument/2006/customXml" ds:itemID="{180A7E50-1E4F-44ED-9114-CFCD2554CC3A}"/>
</file>

<file path=customXml/itemProps3.xml><?xml version="1.0" encoding="utf-8"?>
<ds:datastoreItem xmlns:ds="http://schemas.openxmlformats.org/officeDocument/2006/customXml" ds:itemID="{8D234488-CA09-4C56-BFD2-4146C5E75B5B}"/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375</Words>
  <Application>Microsoft Office PowerPoint</Application>
  <PresentationFormat>Presentación en pantalla (4:3)</PresentationFormat>
  <Paragraphs>41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Broadway</vt:lpstr>
      <vt:lpstr>Calibri</vt:lpstr>
      <vt:lpstr>Roboto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MARIA LUISA MINGUELA MERINO</cp:lastModifiedBy>
  <cp:revision>197</cp:revision>
  <dcterms:created xsi:type="dcterms:W3CDTF">2021-10-20T10:58:02Z</dcterms:created>
  <dcterms:modified xsi:type="dcterms:W3CDTF">2024-02-19T10:34:55Z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0x010100DA3BDAC42321C54CAD019DBAD8D51B63</vt:lpwstr>
  </property>
</Properties>
</file>